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29"/>
  </p:notesMasterIdLst>
  <p:sldIdLst>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78" r:id="rId17"/>
    <p:sldId id="280" r:id="rId18"/>
    <p:sldId id="269" r:id="rId19"/>
    <p:sldId id="270" r:id="rId20"/>
    <p:sldId id="271" r:id="rId21"/>
    <p:sldId id="272" r:id="rId22"/>
    <p:sldId id="281" r:id="rId23"/>
    <p:sldId id="273" r:id="rId24"/>
    <p:sldId id="274" r:id="rId25"/>
    <p:sldId id="275" r:id="rId26"/>
    <p:sldId id="276" r:id="rId27"/>
    <p:sldId id="277" r:id="rId28"/>
  </p:sldIdLst>
  <p:sldSz cx="9144000" cy="6858000" type="screen4x3"/>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8"/>
    <a:srgbClr val="28A197"/>
    <a:srgbClr val="95D0CB"/>
    <a:srgbClr val="005ABB"/>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2D7403A-E5ED-46BE-A031-D4941D61E92C}">
  <a:tblStyle styleId="{D2D7403A-E5ED-46BE-A031-D4941D61E92C}"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2" d="100"/>
          <a:sy n="92" d="100"/>
        </p:scale>
        <p:origin x="-7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2945658" cy="49363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50443" y="0"/>
            <a:ext cx="2945658" cy="49363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000000"/>
              </a:buClr>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2" y="9377313"/>
            <a:ext cx="2945658" cy="49363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50443" y="9377313"/>
            <a:ext cx="2945658" cy="493633"/>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498927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47" name="Shape 4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61005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69" name="Shape 16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200629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83" name="Shape 18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70840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97" name="Shape 19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1103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97" name="Shape 19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56856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09" name="Shape 20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3261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21" name="Shape 22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362239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33" name="Shape 23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65282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507068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45" name="Shape 24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06845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57" name="Shape 25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27310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63" name="Shape 6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908731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69" name="Shape 26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3932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281" name="Shape 28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870353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79769" y="4689515"/>
            <a:ext cx="5438139" cy="4442698"/>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91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79769" y="4689515"/>
            <a:ext cx="5438139" cy="4442698"/>
          </a:xfrm>
          <a:prstGeom prst="rect">
            <a:avLst/>
          </a:prstGeom>
        </p:spPr>
        <p:txBody>
          <a:bodyPr lIns="91425" tIns="91425" rIns="91425" bIns="91425" anchor="t" anchorCtr="0">
            <a:noAutofit/>
          </a:bodyPr>
          <a:lstStyle/>
          <a:p>
            <a:pPr lvl="0">
              <a:spcBef>
                <a:spcPts val="0"/>
              </a:spcBef>
              <a:buNone/>
            </a:pPr>
            <a:endParaRPr/>
          </a:p>
        </p:txBody>
      </p:sp>
      <p:sp>
        <p:nvSpPr>
          <p:cNvPr id="291" name="Shape 29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129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77" name="Shape 77"/>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147203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89" name="Shape 8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549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01" name="Shape 10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40890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13" name="Shape 11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6912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25" name="Shape 12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424570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41" name="Shape 141"/>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74650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79769" y="4689515"/>
            <a:ext cx="5438139" cy="4442698"/>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800" b="0" i="0" u="none" strike="noStrike" cap="none">
              <a:solidFill>
                <a:schemeClr val="dk1"/>
              </a:solidFill>
              <a:latin typeface="Arial"/>
              <a:ea typeface="Arial"/>
              <a:cs typeface="Arial"/>
              <a:sym typeface="Arial"/>
            </a:endParaRPr>
          </a:p>
        </p:txBody>
      </p:sp>
      <p:sp>
        <p:nvSpPr>
          <p:cNvPr id="155" name="Shape 15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231601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558000" y="2132856"/>
            <a:ext cx="7633646" cy="208454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lt1"/>
              </a:buClr>
              <a:buFont typeface="Arial"/>
              <a:buNone/>
              <a:defRPr sz="4500" b="0"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558000" y="5445223"/>
            <a:ext cx="7633646" cy="91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ctr" rtl="0">
              <a:lnSpc>
                <a:spcPct val="100000"/>
              </a:lnSpc>
              <a:spcBef>
                <a:spcPts val="60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888888"/>
              </a:buClr>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320"/>
              </a:spcBef>
              <a:spcAft>
                <a:spcPts val="0"/>
              </a:spcAft>
              <a:buClr>
                <a:srgbClr val="888888"/>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187451"/>
            <a:ext cx="9144000" cy="5670550"/>
          </a:xfrm>
          <a:custGeom>
            <a:avLst/>
            <a:gdLst/>
            <a:ahLst/>
            <a:cxnLst/>
            <a:rect l="l" t="t" r="r" b="b"/>
            <a:pathLst>
              <a:path w="9144000" h="5670550">
                <a:moveTo>
                  <a:pt x="0" y="0"/>
                </a:moveTo>
                <a:lnTo>
                  <a:pt x="9143998" y="0"/>
                </a:lnTo>
                <a:lnTo>
                  <a:pt x="9143998" y="5670546"/>
                </a:lnTo>
                <a:lnTo>
                  <a:pt x="0" y="5670546"/>
                </a:lnTo>
                <a:lnTo>
                  <a:pt x="0" y="0"/>
                </a:lnTo>
                <a:close/>
              </a:path>
            </a:pathLst>
          </a:custGeom>
          <a:solidFill>
            <a:srgbClr val="0071C7"/>
          </a:solidFill>
        </p:spPr>
        <p:txBody>
          <a:bodyPr wrap="square" lIns="0" tIns="0" rIns="0" bIns="0" rtlCol="0"/>
          <a:lstStyle/>
          <a:p>
            <a:endParaRPr/>
          </a:p>
        </p:txBody>
      </p:sp>
      <p:sp>
        <p:nvSpPr>
          <p:cNvPr id="17" name="bk object 17"/>
          <p:cNvSpPr/>
          <p:nvPr/>
        </p:nvSpPr>
        <p:spPr>
          <a:xfrm>
            <a:off x="557212" y="303212"/>
            <a:ext cx="1584324" cy="60483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29/01/18</a:t>
            </a:fld>
            <a:endParaRPr lang="en-US"/>
          </a:p>
        </p:txBody>
      </p:sp>
      <p:sp>
        <p:nvSpPr>
          <p:cNvPr id="6" name="Holder 6"/>
          <p:cNvSpPr>
            <a:spLocks noGrp="1"/>
          </p:cNvSpPr>
          <p:nvPr>
            <p:ph type="sldNum" sz="quarter" idx="7"/>
          </p:nvPr>
        </p:nvSpPr>
        <p:spPr>
          <a:xfrm>
            <a:off x="4418980" y="6493658"/>
            <a:ext cx="220345" cy="196215"/>
          </a:xfrm>
          <a:prstGeom prst="rect">
            <a:avLst/>
          </a:prstGeom>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t>‹#›</a:t>
            </a:fld>
            <a:endParaRPr dirty="0"/>
          </a:p>
        </p:txBody>
      </p:sp>
    </p:spTree>
    <p:extLst>
      <p:ext uri="{BB962C8B-B14F-4D97-AF65-F5344CB8AC3E}">
        <p14:creationId xmlns:p14="http://schemas.microsoft.com/office/powerpoint/2010/main" val="123690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itle (2 lines) and Two Col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558000" y="1368000"/>
            <a:ext cx="8028000" cy="1187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body" idx="1"/>
          </p:nvPr>
        </p:nvSpPr>
        <p:spPr>
          <a:xfrm>
            <a:off x="558000" y="2628000"/>
            <a:ext cx="3923998" cy="3563999"/>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2"/>
          </p:nvPr>
        </p:nvSpPr>
        <p:spPr>
          <a:xfrm>
            <a:off x="4662000" y="2628000"/>
            <a:ext cx="3923998" cy="3563999"/>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0" algn="l" rtl="0">
              <a:lnSpc>
                <a:spcPct val="100000"/>
              </a:lnSpc>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0" y="6308725"/>
            <a:ext cx="9144000" cy="549275"/>
          </a:xfrm>
          <a:prstGeom prst="rect">
            <a:avLst/>
          </a:prstGeom>
          <a:noFill/>
          <a:ln>
            <a:noFill/>
          </a:ln>
        </p:spPr>
        <p:txBody>
          <a:bodyPr lIns="0" tIns="0" rIns="91425" bIns="0" anchor="ctr" anchorCtr="0">
            <a:noAutofit/>
          </a:bodyPr>
          <a:lstStyle>
            <a:lvl1pPr algn="r">
              <a:defRPr>
                <a:solidFill>
                  <a:schemeClr val="tx1"/>
                </a:solidFill>
              </a:defRPr>
            </a:lvl1pPr>
          </a:lstStyle>
          <a:p>
            <a:pPr>
              <a:buClr>
                <a:schemeClr val="lt1"/>
              </a:buClr>
              <a:buSzPct val="25000"/>
              <a:buFont typeface="Arial"/>
              <a:buNone/>
            </a:pPr>
            <a:fld id="{00000000-1234-1234-1234-123412341234}" type="slidenum">
              <a:rPr lang="en-US" sz="1200" smtClean="0"/>
              <a:pPr>
                <a:buClr>
                  <a:schemeClr val="lt1"/>
                </a:buClr>
                <a:buSzPct val="25000"/>
                <a:buFont typeface="Arial"/>
                <a:buNone/>
              </a:pPr>
              <a:t>‹#›</a:t>
            </a:fld>
            <a:r>
              <a:rPr lang="en-US" sz="1200" dirty="0" smtClean="0"/>
              <a:t>	</a:t>
            </a:r>
            <a:endParaRPr lang="en-US" sz="1200" dirty="0"/>
          </a:p>
        </p:txBody>
      </p:sp>
      <p:sp>
        <p:nvSpPr>
          <p:cNvPr id="27" name="Shape 27"/>
          <p:cNvSpPr txBox="1">
            <a:spLocks noGrp="1"/>
          </p:cNvSpPr>
          <p:nvPr>
            <p:ph type="ftr" idx="11"/>
          </p:nvPr>
        </p:nvSpPr>
        <p:spPr>
          <a:xfrm>
            <a:off x="684212" y="6308725"/>
            <a:ext cx="7920036"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558000" y="1368000"/>
            <a:ext cx="3077894" cy="670396"/>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3779912" y="1368000"/>
            <a:ext cx="4799137" cy="4787999"/>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body" idx="2"/>
          </p:nvPr>
        </p:nvSpPr>
        <p:spPr>
          <a:xfrm>
            <a:off x="558000" y="2132856"/>
            <a:ext cx="3077894" cy="4032448"/>
          </a:xfrm>
          <a:prstGeom prst="rect">
            <a:avLst/>
          </a:prstGeom>
          <a:noFill/>
          <a:ln>
            <a:noFill/>
          </a:ln>
        </p:spPr>
        <p:txBody>
          <a:bodyPr lIns="91425" tIns="91425" rIns="91425" bIns="91425" anchor="t" anchorCtr="0"/>
          <a:lstStyle>
            <a:lvl1pPr marL="0" marR="0" lvl="0" indent="0" algn="l" rtl="0">
              <a:lnSpc>
                <a:spcPct val="100000"/>
              </a:lnSpc>
              <a:spcBef>
                <a:spcPts val="1200"/>
              </a:spcBef>
              <a:spcAft>
                <a:spcPts val="0"/>
              </a:spcAft>
              <a:buClr>
                <a:schemeClr val="dk1"/>
              </a:buClr>
              <a:buFont typeface="Arial"/>
              <a:buNone/>
              <a:defRPr sz="1600" b="0" i="0" u="none" strike="noStrike" cap="none">
                <a:solidFill>
                  <a:schemeClr val="dk1"/>
                </a:solidFill>
                <a:latin typeface="Arial"/>
                <a:ea typeface="Arial"/>
                <a:cs typeface="Arial"/>
                <a:sym typeface="Arial"/>
              </a:defRPr>
            </a:lvl1pPr>
            <a:lvl2pPr marL="457200" marR="0" lvl="1" indent="0" algn="l" rtl="0">
              <a:lnSpc>
                <a:spcPct val="100000"/>
              </a:lnSpc>
              <a:spcBef>
                <a:spcPts val="600"/>
              </a:spcBef>
              <a:spcAft>
                <a:spcPts val="0"/>
              </a:spcAft>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lnSpc>
                <a:spcPct val="100000"/>
              </a:lnSpc>
              <a:spcBef>
                <a:spcPts val="600"/>
              </a:spcBef>
              <a:spcAft>
                <a:spcPts val="0"/>
              </a:spcAft>
              <a:buClr>
                <a:schemeClr val="dk1"/>
              </a:buClr>
              <a:buFont typeface="Arial"/>
              <a:buNone/>
              <a:defRPr sz="1000" b="0" i="0" u="none" strike="noStrike" cap="none">
                <a:solidFill>
                  <a:schemeClr val="dk1"/>
                </a:solidFill>
                <a:latin typeface="Arial"/>
                <a:ea typeface="Arial"/>
                <a:cs typeface="Arial"/>
                <a:sym typeface="Arial"/>
              </a:defRPr>
            </a:lvl3pPr>
            <a:lvl4pPr marL="1371600" marR="0" lvl="3" indent="0" algn="l" rtl="0">
              <a:lnSpc>
                <a:spcPct val="100000"/>
              </a:lnSpc>
              <a:spcBef>
                <a:spcPts val="600"/>
              </a:spcBef>
              <a:spcAft>
                <a:spcPts val="0"/>
              </a:spcAft>
              <a:buClr>
                <a:schemeClr val="dk1"/>
              </a:buClr>
              <a:buFont typeface="Arial"/>
              <a:buNone/>
              <a:defRPr sz="900" b="0" i="0" u="none" strike="noStrike" cap="none">
                <a:solidFill>
                  <a:schemeClr val="dk1"/>
                </a:solidFill>
                <a:latin typeface="Arial"/>
                <a:ea typeface="Arial"/>
                <a:cs typeface="Arial"/>
                <a:sym typeface="Arial"/>
              </a:defRPr>
            </a:lvl4pPr>
            <a:lvl5pPr marL="1828800" marR="0" lvl="4"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0" y="6308725"/>
            <a:ext cx="9144000" cy="549275"/>
          </a:xfrm>
          <a:prstGeom prst="rect">
            <a:avLst/>
          </a:prstGeom>
          <a:solidFill>
            <a:schemeClr val="dk2"/>
          </a:solidFill>
          <a:ln>
            <a:noFill/>
          </a:ln>
        </p:spPr>
        <p:txBody>
          <a:bodyPr lIns="0" tIns="0" rIns="91425" bIns="0"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dirty="0">
              <a:solidFill>
                <a:schemeClr val="lt1"/>
              </a:solidFill>
              <a:latin typeface="Arial"/>
              <a:ea typeface="Arial"/>
              <a:cs typeface="Arial"/>
              <a:sym typeface="Arial"/>
            </a:endParaRPr>
          </a:p>
        </p:txBody>
      </p:sp>
      <p:sp>
        <p:nvSpPr>
          <p:cNvPr id="38" name="Shape 38"/>
          <p:cNvSpPr txBox="1">
            <a:spLocks noGrp="1"/>
          </p:cNvSpPr>
          <p:nvPr>
            <p:ph type="ftr" idx="11"/>
          </p:nvPr>
        </p:nvSpPr>
        <p:spPr>
          <a:xfrm>
            <a:off x="684212" y="6308725"/>
            <a:ext cx="7920036"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29/01/18</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25400">
              <a:lnSpc>
                <a:spcPts val="1425"/>
              </a:lnSpc>
            </a:pPr>
            <a:fld id="{81D60167-4931-47E6-BA6A-407CBD079E47}" type="slidenum">
              <a:rPr dirty="0"/>
              <a:t>‹#›</a:t>
            </a:fld>
            <a:endParaRPr dirty="0"/>
          </a:p>
        </p:txBody>
      </p:sp>
    </p:spTree>
    <p:extLst>
      <p:ext uri="{BB962C8B-B14F-4D97-AF65-F5344CB8AC3E}">
        <p14:creationId xmlns:p14="http://schemas.microsoft.com/office/powerpoint/2010/main" val="7662160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1187450"/>
            <a:ext cx="9144000" cy="5670548"/>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chemeClr val="dk1"/>
              </a:solidFill>
              <a:latin typeface="Arial"/>
              <a:ea typeface="Arial"/>
              <a:cs typeface="Arial"/>
              <a:sym typeface="Arial"/>
            </a:endParaRPr>
          </a:p>
        </p:txBody>
      </p:sp>
      <p:pic>
        <p:nvPicPr>
          <p:cNvPr id="11" name="Shape 11" descr="GIB_377_AW-RGB.wmf"/>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57212" y="303212"/>
            <a:ext cx="1584325" cy="604837"/>
          </a:xfrm>
          <a:prstGeom prst="rect">
            <a:avLst/>
          </a:prstGeom>
          <a:noFill/>
          <a:ln>
            <a:noFill/>
          </a:ln>
        </p:spPr>
      </p:pic>
      <p:sp>
        <p:nvSpPr>
          <p:cNvPr id="12" name="Shape 12"/>
          <p:cNvSpPr txBox="1">
            <a:spLocks noGrp="1"/>
          </p:cNvSpPr>
          <p:nvPr>
            <p:ph type="title"/>
          </p:nvPr>
        </p:nvSpPr>
        <p:spPr>
          <a:xfrm>
            <a:off x="557212" y="274637"/>
            <a:ext cx="8029575"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body" idx="1"/>
          </p:nvPr>
        </p:nvSpPr>
        <p:spPr>
          <a:xfrm>
            <a:off x="557212" y="1600200"/>
            <a:ext cx="8029575" cy="4525960"/>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557212" y="274637"/>
            <a:ext cx="8029575"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body" idx="1"/>
          </p:nvPr>
        </p:nvSpPr>
        <p:spPr>
          <a:xfrm>
            <a:off x="557212" y="1600200"/>
            <a:ext cx="8029575" cy="4525960"/>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0" y="6308725"/>
            <a:ext cx="9144000" cy="549275"/>
          </a:xfrm>
          <a:prstGeom prst="rect">
            <a:avLst/>
          </a:prstGeom>
          <a:solidFill>
            <a:schemeClr val="dk2"/>
          </a:solidFill>
          <a:ln>
            <a:noFill/>
          </a:ln>
        </p:spPr>
        <p:txBody>
          <a:bodyPr lIns="0" tIns="0" rIns="91425" bIns="0"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dirty="0">
              <a:solidFill>
                <a:schemeClr val="lt1"/>
              </a:solidFill>
              <a:latin typeface="Arial"/>
              <a:ea typeface="Arial"/>
              <a:cs typeface="Arial"/>
              <a:sym typeface="Arial"/>
            </a:endParaRPr>
          </a:p>
        </p:txBody>
      </p:sp>
      <p:sp>
        <p:nvSpPr>
          <p:cNvPr id="21" name="Shape 21"/>
          <p:cNvSpPr txBox="1">
            <a:spLocks noGrp="1"/>
          </p:cNvSpPr>
          <p:nvPr>
            <p:ph type="ftr" idx="11"/>
          </p:nvPr>
        </p:nvSpPr>
        <p:spPr>
          <a:xfrm>
            <a:off x="684212" y="6308725"/>
            <a:ext cx="7920036"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557212" y="274637"/>
            <a:ext cx="8029575"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1pPr>
            <a:lvl2pPr marL="0" marR="0" lvl="1"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2pPr>
            <a:lvl3pPr marL="0" marR="0" lvl="2"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3pPr>
            <a:lvl4pPr marL="0" marR="0" lvl="3"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4pPr>
            <a:lvl5pPr marL="0" marR="0" lvl="4"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Clr>
                <a:schemeClr val="dk2"/>
              </a:buClr>
              <a:buFont typeface="Arial"/>
              <a:buNone/>
              <a:defRPr sz="36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557212" y="1600200"/>
            <a:ext cx="8029575" cy="4525960"/>
          </a:xfrm>
          <a:prstGeom prst="rect">
            <a:avLst/>
          </a:prstGeom>
          <a:noFill/>
          <a:ln>
            <a:noFill/>
          </a:ln>
        </p:spPr>
        <p:txBody>
          <a:bodyPr lIns="91425" tIns="91425" rIns="91425" bIns="91425" anchor="t" anchorCtr="0"/>
          <a:lstStyle>
            <a:lvl1pPr marL="342900" marR="0" lvl="0" indent="-342900" algn="l" rtl="0">
              <a:lnSpc>
                <a:spcPct val="100000"/>
              </a:lnSpc>
              <a:spcBef>
                <a:spcPts val="1200"/>
              </a:spcBef>
              <a:spcAft>
                <a:spcPts val="0"/>
              </a:spcAft>
              <a:buClr>
                <a:schemeClr val="dk2"/>
              </a:buClr>
              <a:buFont typeface="Arial"/>
              <a:buNone/>
              <a:defRPr sz="2000" b="0" i="0" u="none" strike="noStrike" cap="none">
                <a:solidFill>
                  <a:schemeClr val="dk2"/>
                </a:solidFill>
                <a:latin typeface="Arial"/>
                <a:ea typeface="Arial"/>
                <a:cs typeface="Arial"/>
                <a:sym typeface="Arial"/>
              </a:defRPr>
            </a:lvl1pPr>
            <a:lvl2pPr marL="742950" marR="0" lvl="1" indent="-285750" algn="l" rtl="0">
              <a:lnSpc>
                <a:spcPct val="100000"/>
              </a:lnSpc>
              <a:spcBef>
                <a:spcPts val="60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215900" marR="0" lvl="2" indent="12700" algn="l" rtl="0">
              <a:lnSpc>
                <a:spcPct val="100000"/>
              </a:lnSpc>
              <a:spcBef>
                <a:spcPts val="60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898525" marR="0" lvl="3" indent="-85725" algn="l" rtl="0">
              <a:lnSpc>
                <a:spcPct val="100000"/>
              </a:lnSpc>
              <a:spcBef>
                <a:spcPts val="60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4pPr>
            <a:lvl5pPr marL="898525" marR="0" lvl="4" indent="-85725" algn="l" rtl="0">
              <a:lnSpc>
                <a:spcPct val="100000"/>
              </a:lnSpc>
              <a:spcBef>
                <a:spcPts val="320"/>
              </a:spcBef>
              <a:spcAft>
                <a:spcPts val="0"/>
              </a:spcAft>
              <a:buClr>
                <a:schemeClr val="dk1"/>
              </a:buClr>
              <a:buSzPct val="100000"/>
              <a:buFont typeface="Arial"/>
              <a:buAutoNum type="arabicPeriod"/>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0" y="6308725"/>
            <a:ext cx="9144000" cy="549275"/>
          </a:xfrm>
          <a:prstGeom prst="rect">
            <a:avLst/>
          </a:prstGeom>
          <a:solidFill>
            <a:schemeClr val="dk2"/>
          </a:solidFill>
          <a:ln>
            <a:noFill/>
          </a:ln>
        </p:spPr>
        <p:txBody>
          <a:bodyPr lIns="0" tIns="0" rIns="91425" bIns="0"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a:solidFill>
                  <a:schemeClr val="lt1"/>
                </a:solidFill>
                <a:latin typeface="Arial"/>
                <a:ea typeface="Arial"/>
                <a:cs typeface="Arial"/>
                <a:sym typeface="Arial"/>
              </a:rPr>
              <a:t>‹#›</a:t>
            </a:fld>
            <a:endParaRPr lang="en-US" sz="1200" b="0" i="0" u="none" strike="noStrike" cap="none">
              <a:solidFill>
                <a:schemeClr val="lt1"/>
              </a:solidFill>
              <a:latin typeface="Arial"/>
              <a:ea typeface="Arial"/>
              <a:cs typeface="Arial"/>
              <a:sym typeface="Arial"/>
            </a:endParaRPr>
          </a:p>
        </p:txBody>
      </p:sp>
      <p:sp>
        <p:nvSpPr>
          <p:cNvPr id="32" name="Shape 32"/>
          <p:cNvSpPr txBox="1">
            <a:spLocks noGrp="1"/>
          </p:cNvSpPr>
          <p:nvPr>
            <p:ph type="ftr" idx="11"/>
          </p:nvPr>
        </p:nvSpPr>
        <p:spPr>
          <a:xfrm>
            <a:off x="684212" y="6308725"/>
            <a:ext cx="7920036" cy="54927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Lst>
  <p:timing>
    <p:tnLst>
      <p:par>
        <p:cTn xmlns:p14="http://schemas.microsoft.com/office/powerpoint/2010/mai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ventbrite.co.uk/e/senior-advisor-open-evening-tickets-35931619441?ref=estw" TargetMode="External"/><Relationship Id="rId4" Type="http://schemas.openxmlformats.org/officeDocument/2006/relationships/hyperlink" Target="https://www.eventbrite.com/e/implementation-unit-recruitment-open-evening-tickets-42494115042"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civilservicejobs.service.gov.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6823" y="5489387"/>
            <a:ext cx="4657725" cy="320601"/>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Closing </a:t>
            </a:r>
            <a:r>
              <a:rPr sz="2000" spc="-5" dirty="0">
                <a:solidFill>
                  <a:srgbClr val="FFFFFF"/>
                </a:solidFill>
                <a:latin typeface="Arial"/>
                <a:cs typeface="Arial"/>
              </a:rPr>
              <a:t>date: </a:t>
            </a:r>
            <a:r>
              <a:rPr lang="en-GB" sz="2000" dirty="0" smtClean="0">
                <a:solidFill>
                  <a:srgbClr val="FFFFFF"/>
                </a:solidFill>
                <a:latin typeface="Arial"/>
                <a:cs typeface="Arial"/>
              </a:rPr>
              <a:t>Sunday 18</a:t>
            </a:r>
            <a:r>
              <a:rPr lang="en-GB" sz="2000" baseline="30000" dirty="0" smtClean="0">
                <a:solidFill>
                  <a:srgbClr val="FFFFFF"/>
                </a:solidFill>
                <a:latin typeface="Arial"/>
                <a:cs typeface="Arial"/>
              </a:rPr>
              <a:t>th</a:t>
            </a:r>
            <a:r>
              <a:rPr lang="en-GB" sz="2000" dirty="0" smtClean="0">
                <a:solidFill>
                  <a:srgbClr val="FFFFFF"/>
                </a:solidFill>
                <a:latin typeface="Arial"/>
                <a:cs typeface="Arial"/>
              </a:rPr>
              <a:t> February</a:t>
            </a:r>
            <a:r>
              <a:rPr sz="2000" spc="-5" dirty="0" smtClean="0">
                <a:solidFill>
                  <a:srgbClr val="FFFFFF"/>
                </a:solidFill>
                <a:latin typeface="Arial"/>
                <a:cs typeface="Arial"/>
              </a:rPr>
              <a:t>23:55</a:t>
            </a:r>
            <a:endParaRPr sz="2000" dirty="0">
              <a:latin typeface="Arial"/>
              <a:cs typeface="Arial"/>
            </a:endParaRPr>
          </a:p>
        </p:txBody>
      </p:sp>
      <p:sp>
        <p:nvSpPr>
          <p:cNvPr id="3" name="object 3"/>
          <p:cNvSpPr txBox="1">
            <a:spLocks noGrp="1"/>
          </p:cNvSpPr>
          <p:nvPr>
            <p:ph type="title"/>
          </p:nvPr>
        </p:nvSpPr>
        <p:spPr>
          <a:xfrm>
            <a:off x="533400" y="1634952"/>
            <a:ext cx="6907863" cy="2090316"/>
          </a:xfrm>
          <a:prstGeom prst="rect">
            <a:avLst/>
          </a:prstGeom>
        </p:spPr>
        <p:txBody>
          <a:bodyPr vert="horz" wrap="square" lIns="0" tIns="12700" rIns="0" bIns="0" rtlCol="0">
            <a:spAutoFit/>
          </a:bodyPr>
          <a:lstStyle/>
          <a:p>
            <a:pPr marL="12700" marR="5080">
              <a:lnSpc>
                <a:spcPct val="100000"/>
              </a:lnSpc>
              <a:spcBef>
                <a:spcPts val="100"/>
              </a:spcBef>
              <a:tabLst>
                <a:tab pos="1506220" algn="l"/>
                <a:tab pos="2045970" algn="l"/>
                <a:tab pos="4078604" algn="l"/>
              </a:tabLst>
            </a:pPr>
            <a:r>
              <a:rPr dirty="0"/>
              <a:t>Band	</a:t>
            </a:r>
            <a:r>
              <a:rPr dirty="0" smtClean="0"/>
              <a:t>A</a:t>
            </a:r>
            <a:r>
              <a:rPr lang="en-GB" dirty="0" smtClean="0"/>
              <a:t> Senior Advisers &amp; Principal Analysts </a:t>
            </a:r>
            <a:br>
              <a:rPr lang="en-GB" dirty="0" smtClean="0"/>
            </a:br>
            <a:r>
              <a:rPr spc="-5" dirty="0" err="1" smtClean="0"/>
              <a:t>Impl</a:t>
            </a:r>
            <a:r>
              <a:rPr lang="en-GB" spc="-5" dirty="0"/>
              <a:t>e</a:t>
            </a:r>
            <a:r>
              <a:rPr spc="-5" dirty="0" smtClean="0"/>
              <a:t>mentation</a:t>
            </a:r>
            <a:r>
              <a:rPr spc="-5" dirty="0"/>
              <a:t>	</a:t>
            </a:r>
            <a:r>
              <a:rPr dirty="0"/>
              <a:t>Unit</a:t>
            </a:r>
          </a:p>
        </p:txBody>
      </p:sp>
      <p:sp>
        <p:nvSpPr>
          <p:cNvPr id="4" name="object 4"/>
          <p:cNvSpPr txBox="1"/>
          <p:nvPr/>
        </p:nvSpPr>
        <p:spPr>
          <a:xfrm>
            <a:off x="533400" y="3704584"/>
            <a:ext cx="5235877" cy="84836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FFFFFF"/>
                </a:solidFill>
                <a:latin typeface="Arial"/>
                <a:cs typeface="Arial"/>
              </a:rPr>
              <a:t>Candidate</a:t>
            </a:r>
            <a:r>
              <a:rPr sz="5400" b="1" spc="-75" dirty="0">
                <a:solidFill>
                  <a:srgbClr val="FFFFFF"/>
                </a:solidFill>
                <a:latin typeface="Arial"/>
                <a:cs typeface="Arial"/>
              </a:rPr>
              <a:t> </a:t>
            </a:r>
            <a:r>
              <a:rPr sz="5400" b="1" dirty="0">
                <a:solidFill>
                  <a:srgbClr val="FFFFFF"/>
                </a:solidFill>
                <a:latin typeface="Arial"/>
                <a:cs typeface="Arial"/>
              </a:rPr>
              <a:t>Pack</a:t>
            </a:r>
            <a:endParaRPr sz="5400" dirty="0">
              <a:latin typeface="Arial"/>
              <a:cs typeface="Arial"/>
            </a:endParaRPr>
          </a:p>
        </p:txBody>
      </p:sp>
    </p:spTree>
    <p:extLst>
      <p:ext uri="{BB962C8B-B14F-4D97-AF65-F5344CB8AC3E}">
        <p14:creationId xmlns:p14="http://schemas.microsoft.com/office/powerpoint/2010/main" val="1096962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64" name="Shape 1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2000" y="2202639"/>
            <a:ext cx="2795393" cy="3957722"/>
          </a:xfrm>
          <a:prstGeom prst="rect">
            <a:avLst/>
          </a:prstGeom>
          <a:noFill/>
          <a:ln>
            <a:noFill/>
          </a:ln>
        </p:spPr>
      </p:pic>
      <p:sp>
        <p:nvSpPr>
          <p:cNvPr id="18" name="Shape 143"/>
          <p:cNvSpPr txBox="1"/>
          <p:nvPr/>
        </p:nvSpPr>
        <p:spPr>
          <a:xfrm>
            <a:off x="451085" y="1215573"/>
            <a:ext cx="8241830" cy="485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0"/>
              </a:buClr>
              <a:buSzPct val="25000"/>
              <a:buFont typeface="Arial"/>
              <a:buNone/>
            </a:pPr>
            <a:r>
              <a:rPr lang="en-US" sz="2400" b="1" i="0" u="none" strike="noStrike" cap="none" dirty="0" smtClean="0">
                <a:solidFill>
                  <a:srgbClr val="004368"/>
                </a:solidFill>
                <a:latin typeface="Arial"/>
                <a:ea typeface="Arial"/>
                <a:cs typeface="Arial"/>
                <a:sym typeface="Arial"/>
              </a:rPr>
              <a:t>Maria, </a:t>
            </a:r>
            <a:r>
              <a:rPr lang="en-US" sz="2400" b="1" i="0" u="none" strike="noStrike" cap="none" dirty="0">
                <a:solidFill>
                  <a:srgbClr val="004368"/>
                </a:solidFill>
                <a:latin typeface="Arial"/>
                <a:ea typeface="Arial"/>
                <a:cs typeface="Arial"/>
                <a:sym typeface="Arial"/>
              </a:rPr>
              <a:t>a </a:t>
            </a:r>
            <a:r>
              <a:rPr lang="en-US" sz="2400" b="1" i="0" u="none" strike="noStrike" cap="none" dirty="0" smtClean="0">
                <a:solidFill>
                  <a:srgbClr val="004368"/>
                </a:solidFill>
                <a:latin typeface="Arial"/>
                <a:ea typeface="Arial"/>
                <a:cs typeface="Arial"/>
                <a:sym typeface="Arial"/>
              </a:rPr>
              <a:t>current member </a:t>
            </a:r>
            <a:r>
              <a:rPr lang="en-US" sz="2400" b="1" i="0" u="none" strike="noStrike" cap="none" dirty="0">
                <a:solidFill>
                  <a:srgbClr val="004368"/>
                </a:solidFill>
                <a:latin typeface="Arial"/>
                <a:ea typeface="Arial"/>
                <a:cs typeface="Arial"/>
                <a:sym typeface="Arial"/>
              </a:rPr>
              <a:t>of the IU</a:t>
            </a:r>
          </a:p>
        </p:txBody>
      </p:sp>
      <p:sp>
        <p:nvSpPr>
          <p:cNvPr id="21" name="Rectangular Callout 20"/>
          <p:cNvSpPr/>
          <p:nvPr/>
        </p:nvSpPr>
        <p:spPr>
          <a:xfrm>
            <a:off x="4088515" y="2460700"/>
            <a:ext cx="4604400" cy="3441600"/>
          </a:xfrm>
          <a:prstGeom prst="wedgeRectCallout">
            <a:avLst>
              <a:gd name="adj1" fmla="val -67381"/>
              <a:gd name="adj2" fmla="val -18724"/>
            </a:avLst>
          </a:prstGeom>
          <a:solidFill>
            <a:schemeClr val="bg1">
              <a:lumMod val="95000"/>
            </a:schemeClr>
          </a:solidFill>
          <a:ln w="9525" cap="flat" cmpd="sng">
            <a:solidFill>
              <a:srgbClr val="004368"/>
            </a:solidFill>
            <a:prstDash val="solid"/>
            <a:round/>
            <a:headEnd type="none" w="med" len="med"/>
            <a:tailEnd type="none" w="med" len="med"/>
          </a:ln>
          <a:effectLst>
            <a:outerShdw blurRad="39999" dist="23000" dir="5400000" rotWithShape="0">
              <a:srgbClr val="000000">
                <a:alpha val="34901"/>
              </a:srgbClr>
            </a:outerShdw>
          </a:effectLst>
        </p:spPr>
        <p:txBody>
          <a:bodyPr lIns="180000" tIns="180000" rIns="180000" bIns="180000" anchor="ctr" anchorCtr="0">
            <a:noAutofit/>
          </a:bodyPr>
          <a:lstStyle/>
          <a:p>
            <a:pPr lvl="0" algn="just">
              <a:buClr>
                <a:srgbClr val="000000"/>
              </a:buClr>
              <a:buSzPct val="25000"/>
            </a:pPr>
            <a:r>
              <a:rPr lang="en-US" sz="1200" dirty="0"/>
              <a:t>I am an analyst mainly working in the health space. My current work is delivering actionable insight for improving A&amp;E waiting times next winter. I am using machine-learning techniques and a large amount of varied data that the NHS collects to predict performance and model different scenarios.</a:t>
            </a:r>
          </a:p>
          <a:p>
            <a:pPr lvl="0" algn="just">
              <a:buClr>
                <a:srgbClr val="000000"/>
              </a:buClr>
              <a:buSzPct val="25000"/>
            </a:pPr>
            <a:r>
              <a:rPr lang="en-US" sz="1200" dirty="0"/>
              <a:t> </a:t>
            </a:r>
          </a:p>
          <a:p>
            <a:pPr lvl="0" algn="just">
              <a:buClr>
                <a:srgbClr val="000000"/>
              </a:buClr>
              <a:buSzPct val="25000"/>
            </a:pPr>
            <a:r>
              <a:rPr lang="en-US" sz="1200" dirty="0"/>
              <a:t>My main reason for applying to the IU was that I wanted to use my analytical skills to improve the quality of public services. I love working with new and rich datasets and the IU has offered opportunities to work with these across a wide variety of policy areas. I have also learnt a lot about how government works in the process.</a:t>
            </a:r>
          </a:p>
          <a:p>
            <a:pPr lvl="0" algn="just">
              <a:buClr>
                <a:srgbClr val="000000"/>
              </a:buClr>
              <a:buSzPct val="25000"/>
            </a:pPr>
            <a:r>
              <a:rPr lang="en-US" sz="1200" dirty="0"/>
              <a:t> </a:t>
            </a:r>
          </a:p>
          <a:p>
            <a:pPr lvl="0" algn="just">
              <a:buClr>
                <a:srgbClr val="000000"/>
              </a:buClr>
              <a:buSzPct val="25000"/>
            </a:pPr>
            <a:r>
              <a:rPr lang="en-US" sz="1200" dirty="0"/>
              <a:t>Working in the IU means that I have a lot of access to ministers, meaning that I am able to present my work to people with the influence and power to make real changes.</a:t>
            </a:r>
          </a:p>
        </p:txBody>
      </p:sp>
      <p:sp>
        <p:nvSpPr>
          <p:cNvPr id="23"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4"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5"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6"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7"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8"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10</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8" name="Shape 143"/>
          <p:cNvSpPr txBox="1"/>
          <p:nvPr/>
        </p:nvSpPr>
        <p:spPr>
          <a:xfrm>
            <a:off x="451085" y="1215573"/>
            <a:ext cx="8241830" cy="485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0"/>
              </a:buClr>
              <a:buSzPct val="25000"/>
              <a:buFont typeface="Arial"/>
              <a:buNone/>
            </a:pPr>
            <a:r>
              <a:rPr lang="en-US" sz="2400" b="1" i="0" u="none" strike="noStrike" cap="none" dirty="0" smtClean="0">
                <a:solidFill>
                  <a:srgbClr val="004368"/>
                </a:solidFill>
                <a:latin typeface="Arial"/>
                <a:ea typeface="Arial"/>
                <a:cs typeface="Arial"/>
                <a:sym typeface="Arial"/>
              </a:rPr>
              <a:t>Laurie, </a:t>
            </a:r>
            <a:r>
              <a:rPr lang="en-US" sz="2400" b="1" i="0" u="none" strike="noStrike" cap="none" dirty="0">
                <a:solidFill>
                  <a:srgbClr val="004368"/>
                </a:solidFill>
                <a:latin typeface="Arial"/>
                <a:ea typeface="Arial"/>
                <a:cs typeface="Arial"/>
                <a:sym typeface="Arial"/>
              </a:rPr>
              <a:t>a </a:t>
            </a:r>
            <a:r>
              <a:rPr lang="en-US" sz="2400" b="1" i="0" u="none" strike="noStrike" cap="none" dirty="0" smtClean="0">
                <a:solidFill>
                  <a:srgbClr val="004368"/>
                </a:solidFill>
                <a:latin typeface="Arial"/>
                <a:ea typeface="Arial"/>
                <a:cs typeface="Arial"/>
                <a:sym typeface="Arial"/>
              </a:rPr>
              <a:t>current member </a:t>
            </a:r>
            <a:r>
              <a:rPr lang="en-US" sz="2400" b="1" i="0" u="none" strike="noStrike" cap="none" dirty="0">
                <a:solidFill>
                  <a:srgbClr val="004368"/>
                </a:solidFill>
                <a:latin typeface="Arial"/>
                <a:ea typeface="Arial"/>
                <a:cs typeface="Arial"/>
                <a:sym typeface="Arial"/>
              </a:rPr>
              <a:t>of the IU</a:t>
            </a:r>
          </a:p>
        </p:txBody>
      </p:sp>
      <p:pic>
        <p:nvPicPr>
          <p:cNvPr id="21" name="Shape 1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02881" y="2125758"/>
            <a:ext cx="2990034" cy="4076507"/>
          </a:xfrm>
          <a:prstGeom prst="rect">
            <a:avLst/>
          </a:prstGeom>
          <a:noFill/>
          <a:ln>
            <a:noFill/>
          </a:ln>
        </p:spPr>
      </p:pic>
      <p:sp>
        <p:nvSpPr>
          <p:cNvPr id="22" name="Rectangular Callout 21"/>
          <p:cNvSpPr/>
          <p:nvPr/>
        </p:nvSpPr>
        <p:spPr>
          <a:xfrm>
            <a:off x="380032" y="2184011"/>
            <a:ext cx="4604400" cy="3960000"/>
          </a:xfrm>
          <a:prstGeom prst="wedgeRectCallout">
            <a:avLst>
              <a:gd name="adj1" fmla="val 63782"/>
              <a:gd name="adj2" fmla="val 7227"/>
            </a:avLst>
          </a:prstGeom>
          <a:solidFill>
            <a:schemeClr val="bg1">
              <a:lumMod val="95000"/>
            </a:schemeClr>
          </a:solidFill>
          <a:ln w="9525" cap="flat" cmpd="sng">
            <a:solidFill>
              <a:srgbClr val="004368"/>
            </a:solidFill>
            <a:prstDash val="solid"/>
            <a:round/>
            <a:headEnd type="none" w="med" len="med"/>
            <a:tailEnd type="none" w="med" len="med"/>
          </a:ln>
          <a:effectLst>
            <a:outerShdw blurRad="39999" dist="23000" dir="5400000" rotWithShape="0">
              <a:srgbClr val="000000">
                <a:alpha val="34901"/>
              </a:srgbClr>
            </a:outerShdw>
          </a:effectLst>
        </p:spPr>
        <p:txBody>
          <a:bodyPr lIns="180000" tIns="180000" rIns="180000" bIns="180000" anchor="ctr" anchorCtr="0">
            <a:noAutofit/>
          </a:bodyPr>
          <a:lstStyle/>
          <a:p>
            <a:pPr lvl="0" algn="just">
              <a:buClr>
                <a:srgbClr val="000000"/>
              </a:buClr>
              <a:buSzPct val="25000"/>
            </a:pPr>
            <a:r>
              <a:rPr lang="en-US" sz="1200" dirty="0"/>
              <a:t>I spend most of my time working on Universal Credit, which is radically changing the way that benefits are paid to hundreds of thousands of claimants.  I have learnt a lot from working on this complex, high-profile </a:t>
            </a:r>
            <a:r>
              <a:rPr lang="en-US" sz="1200" dirty="0" err="1"/>
              <a:t>programme</a:t>
            </a:r>
            <a:r>
              <a:rPr lang="en-US" sz="1200" dirty="0"/>
              <a:t>.  </a:t>
            </a:r>
          </a:p>
          <a:p>
            <a:pPr lvl="0" algn="just">
              <a:buClr>
                <a:srgbClr val="000000"/>
              </a:buClr>
            </a:pPr>
            <a:endParaRPr lang="en-US" sz="1200" dirty="0"/>
          </a:p>
          <a:p>
            <a:pPr lvl="0" algn="just">
              <a:buClr>
                <a:srgbClr val="000000"/>
              </a:buClr>
              <a:buSzPct val="25000"/>
            </a:pPr>
            <a:r>
              <a:rPr lang="en-US" sz="1200" dirty="0"/>
              <a:t>Crucially, I have had the opportunity to put the skills I learnt at the IU Base Camp to the test by getting out into the field and conducting a Deep Dive on a particular issue relating to UC.  Doing the research required everything from number-crunching and modelling data through to speaking to front-line staff and claimants. </a:t>
            </a:r>
            <a:r>
              <a:rPr lang="en-US" sz="1200" dirty="0" smtClean="0"/>
              <a:t>This </a:t>
            </a:r>
            <a:r>
              <a:rPr lang="en-US" sz="1200" dirty="0"/>
              <a:t>culminated in a presentation to DWP's ministers and senior officials which, I must say, was a learning experience like no other. </a:t>
            </a:r>
          </a:p>
          <a:p>
            <a:pPr lvl="0" algn="just">
              <a:buClr>
                <a:srgbClr val="000000"/>
              </a:buClr>
            </a:pPr>
            <a:endParaRPr lang="en-US" sz="1200" dirty="0"/>
          </a:p>
          <a:p>
            <a:pPr lvl="0" algn="just">
              <a:buClr>
                <a:srgbClr val="000000"/>
              </a:buClr>
              <a:buSzPct val="25000"/>
            </a:pPr>
            <a:r>
              <a:rPr lang="en-US" sz="1200" dirty="0"/>
              <a:t>I wanted to join the IU for three reasons: the opportunity to work on Government's top priorities; the expectation that you'll do both analytical and policy work; and the IU's reputation for recruiting some of the brightest and best from both in and outside government.  I can honestly say it hasn't disappointed on any of these fronts</a:t>
            </a:r>
            <a:r>
              <a:rPr lang="en-US" sz="1200" dirty="0" smtClean="0"/>
              <a:t>.</a:t>
            </a:r>
            <a:endParaRPr lang="en-US" sz="1200" dirty="0"/>
          </a:p>
        </p:txBody>
      </p:sp>
      <p:sp>
        <p:nvSpPr>
          <p:cNvPr id="23"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4"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5"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6"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7"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8"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11</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93" name="Shape 193"/>
          <p:cNvPicPr preferRelativeResize="0"/>
          <p:nvPr/>
        </p:nvPicPr>
        <p:blipFill rotWithShape="1">
          <a:blip r:embed="rId3" cstate="screen">
            <a:alphaModFix/>
            <a:extLst>
              <a:ext uri="{28A0092B-C50C-407E-A947-70E740481C1C}">
                <a14:useLocalDpi xmlns:a14="http://schemas.microsoft.com/office/drawing/2010/main"/>
              </a:ext>
            </a:extLst>
          </a:blip>
          <a:srcRect l="2824" t="1692" r="2308" b="2563"/>
          <a:stretch/>
        </p:blipFill>
        <p:spPr>
          <a:xfrm>
            <a:off x="432000" y="2149468"/>
            <a:ext cx="2863856" cy="4055369"/>
          </a:xfrm>
          <a:prstGeom prst="rect">
            <a:avLst/>
          </a:prstGeom>
          <a:noFill/>
          <a:ln>
            <a:noFill/>
          </a:ln>
        </p:spPr>
      </p:pic>
      <p:sp>
        <p:nvSpPr>
          <p:cNvPr id="18" name="Shape 143"/>
          <p:cNvSpPr txBox="1"/>
          <p:nvPr/>
        </p:nvSpPr>
        <p:spPr>
          <a:xfrm>
            <a:off x="451085" y="1215573"/>
            <a:ext cx="8241830" cy="485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0"/>
              </a:buClr>
              <a:buSzPct val="25000"/>
              <a:buFont typeface="Arial"/>
              <a:buNone/>
            </a:pPr>
            <a:r>
              <a:rPr lang="en-US" sz="2400" b="1" i="0" u="none" strike="noStrike" cap="none" dirty="0" smtClean="0">
                <a:solidFill>
                  <a:srgbClr val="004368"/>
                </a:solidFill>
                <a:latin typeface="Arial"/>
                <a:ea typeface="Arial"/>
                <a:cs typeface="Arial"/>
                <a:sym typeface="Arial"/>
              </a:rPr>
              <a:t>Louisa, </a:t>
            </a:r>
            <a:r>
              <a:rPr lang="en-US" sz="2400" b="1" i="0" u="none" strike="noStrike" cap="none" dirty="0">
                <a:solidFill>
                  <a:srgbClr val="004368"/>
                </a:solidFill>
                <a:latin typeface="Arial"/>
                <a:ea typeface="Arial"/>
                <a:cs typeface="Arial"/>
                <a:sym typeface="Arial"/>
              </a:rPr>
              <a:t>a </a:t>
            </a:r>
            <a:r>
              <a:rPr lang="en-US" sz="2400" b="1" i="0" u="none" strike="noStrike" cap="none" dirty="0" smtClean="0">
                <a:solidFill>
                  <a:srgbClr val="004368"/>
                </a:solidFill>
                <a:latin typeface="Arial"/>
                <a:ea typeface="Arial"/>
                <a:cs typeface="Arial"/>
                <a:sym typeface="Arial"/>
              </a:rPr>
              <a:t>current member </a:t>
            </a:r>
            <a:r>
              <a:rPr lang="en-US" sz="2400" b="1" i="0" u="none" strike="noStrike" cap="none" dirty="0">
                <a:solidFill>
                  <a:srgbClr val="004368"/>
                </a:solidFill>
                <a:latin typeface="Arial"/>
                <a:ea typeface="Arial"/>
                <a:cs typeface="Arial"/>
                <a:sym typeface="Arial"/>
              </a:rPr>
              <a:t>of the IU</a:t>
            </a:r>
          </a:p>
        </p:txBody>
      </p:sp>
      <p:sp>
        <p:nvSpPr>
          <p:cNvPr id="21" name="Rectangular Callout 20"/>
          <p:cNvSpPr/>
          <p:nvPr/>
        </p:nvSpPr>
        <p:spPr>
          <a:xfrm>
            <a:off x="4088515" y="2287152"/>
            <a:ext cx="4604400" cy="3780000"/>
          </a:xfrm>
          <a:prstGeom prst="wedgeRectCallout">
            <a:avLst>
              <a:gd name="adj1" fmla="val -66227"/>
              <a:gd name="adj2" fmla="val 11549"/>
            </a:avLst>
          </a:prstGeom>
          <a:solidFill>
            <a:schemeClr val="bg1">
              <a:lumMod val="95000"/>
            </a:schemeClr>
          </a:solidFill>
          <a:ln w="9525" cap="flat" cmpd="sng">
            <a:solidFill>
              <a:srgbClr val="004368"/>
            </a:solidFill>
            <a:prstDash val="solid"/>
            <a:round/>
            <a:headEnd type="none" w="med" len="med"/>
            <a:tailEnd type="none" w="med" len="med"/>
          </a:ln>
          <a:effectLst>
            <a:outerShdw blurRad="39999" dist="23000" dir="5400000" rotWithShape="0">
              <a:srgbClr val="000000">
                <a:alpha val="34901"/>
              </a:srgbClr>
            </a:outerShdw>
          </a:effectLst>
        </p:spPr>
        <p:txBody>
          <a:bodyPr lIns="180000" tIns="180000" rIns="180000" bIns="180000" anchor="ctr" anchorCtr="0">
            <a:noAutofit/>
          </a:bodyPr>
          <a:lstStyle/>
          <a:p>
            <a:pPr lvl="0" algn="just">
              <a:buClr>
                <a:srgbClr val="000000"/>
              </a:buClr>
              <a:buSzPct val="25000"/>
            </a:pPr>
            <a:r>
              <a:rPr lang="en-US" sz="1200" dirty="0"/>
              <a:t>I first came across the Implementation Unit when I was working in a ministerial private office on Downing Street. My Minister relied on its work as it gave him a comprehensive understanding of complex and important issues based on front line intelligence and rigorous analysis.</a:t>
            </a:r>
          </a:p>
          <a:p>
            <a:pPr lvl="0" algn="just">
              <a:buClr>
                <a:srgbClr val="000000"/>
              </a:buClr>
            </a:pPr>
            <a:endParaRPr lang="en-US" sz="1200" dirty="0"/>
          </a:p>
          <a:p>
            <a:pPr lvl="0" algn="just">
              <a:buClr>
                <a:srgbClr val="000000"/>
              </a:buClr>
              <a:buSzPct val="25000"/>
            </a:pPr>
            <a:r>
              <a:rPr lang="en-US" sz="1200" dirty="0"/>
              <a:t>Working in the private office, I enjoyed working with the Implementation Unit as it's filled with highly competent and passionate individuals. After shadowing the team on several deep dives I decided the Implementation Unit was where I wanted to work next because it combines some of the things I love about working in the centre of government with some of the things I miss about delivering front line services.</a:t>
            </a:r>
          </a:p>
          <a:p>
            <a:pPr lvl="0" algn="just">
              <a:buClr>
                <a:srgbClr val="000000"/>
              </a:buClr>
            </a:pPr>
            <a:endParaRPr lang="en-US" sz="1200" dirty="0"/>
          </a:p>
          <a:p>
            <a:pPr lvl="0" algn="just">
              <a:buClr>
                <a:srgbClr val="000000"/>
              </a:buClr>
              <a:buSzPct val="25000"/>
            </a:pPr>
            <a:r>
              <a:rPr lang="en-US" sz="1200" dirty="0"/>
              <a:t>I joined the Implementation Unit last year and have worked on a range of high profile issues such as welfare and social mobility. </a:t>
            </a:r>
          </a:p>
        </p:txBody>
      </p:sp>
      <p:sp>
        <p:nvSpPr>
          <p:cNvPr id="22"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3"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4"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5"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6"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7"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12</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spcBef>
                <a:spcPts val="0"/>
              </a:spcBef>
              <a:buClr>
                <a:schemeClr val="dk1"/>
              </a:buClr>
              <a:buSzPct val="25000"/>
            </a:pPr>
            <a:r>
              <a:rPr lang="en-US" sz="1200" b="1" dirty="0">
                <a:solidFill>
                  <a:schemeClr val="dk1"/>
                </a:solidFill>
              </a:rPr>
              <a:t>Vacancy </a:t>
            </a:r>
            <a:r>
              <a:rPr lang="en-US" sz="1200" b="1" dirty="0" smtClean="0">
                <a:solidFill>
                  <a:schemeClr val="dk1"/>
                </a:solidFill>
              </a:rPr>
              <a:t>description </a:t>
            </a:r>
            <a:r>
              <a:rPr lang="en-US" sz="1200" b="1" dirty="0" smtClean="0">
                <a:solidFill>
                  <a:schemeClr val="tx1"/>
                </a:solidFill>
              </a:rPr>
              <a:t>–</a:t>
            </a:r>
            <a:r>
              <a:rPr lang="en-US" sz="1200" b="1" dirty="0" smtClean="0">
                <a:solidFill>
                  <a:srgbClr val="FF0000"/>
                </a:solidFill>
              </a:rPr>
              <a:t> </a:t>
            </a:r>
            <a:r>
              <a:rPr lang="en-US" sz="1200" b="1" dirty="0" smtClean="0">
                <a:solidFill>
                  <a:schemeClr val="tx1"/>
                </a:solidFill>
              </a:rPr>
              <a:t>Senior Advisers</a:t>
            </a:r>
            <a:endParaRPr lang="en-US" sz="1200" b="1" dirty="0">
              <a:solidFill>
                <a:schemeClr val="tx1"/>
              </a:solidFill>
            </a:endParaRPr>
          </a:p>
          <a:p>
            <a:pPr marL="0" lvl="0" indent="0">
              <a:buClr>
                <a:schemeClr val="dk1"/>
              </a:buClr>
              <a:buSzPct val="25000"/>
            </a:pPr>
            <a:r>
              <a:rPr lang="en-US" sz="1200" dirty="0">
                <a:solidFill>
                  <a:schemeClr val="dk1"/>
                </a:solidFill>
              </a:rPr>
              <a:t>The Implementation Unit is looking to recruit </a:t>
            </a:r>
            <a:r>
              <a:rPr lang="en-US" sz="1200" dirty="0" smtClean="0">
                <a:solidFill>
                  <a:schemeClr val="dk1"/>
                </a:solidFill>
              </a:rPr>
              <a:t>Senior </a:t>
            </a:r>
            <a:r>
              <a:rPr lang="en-US" sz="1200" dirty="0">
                <a:solidFill>
                  <a:schemeClr val="dk1"/>
                </a:solidFill>
              </a:rPr>
              <a:t>Advisers at Band A (G6/7 equivalent).  These opportunities are open to external applicants as well as existing civil servants. </a:t>
            </a:r>
          </a:p>
          <a:p>
            <a:pPr marL="0" lvl="0" indent="0">
              <a:buClr>
                <a:schemeClr val="dk1"/>
              </a:buClr>
              <a:buSzPct val="25000"/>
            </a:pPr>
            <a:r>
              <a:rPr lang="en-US" sz="1200" dirty="0">
                <a:solidFill>
                  <a:schemeClr val="dk1"/>
                </a:solidFill>
              </a:rPr>
              <a:t>Senior Advisers lead a policy area on behalf of the Implementation Unit, working closely with a team of colleagues and reporting directly to a Senior Civil Servant. For their policy area, Senior Advisers are typically expected to:</a:t>
            </a:r>
          </a:p>
          <a:p>
            <a:pPr marL="457200" lvl="0" indent="-304800">
              <a:buClr>
                <a:schemeClr val="dk1"/>
              </a:buClr>
              <a:buSzPct val="100000"/>
              <a:buFont typeface="Arial"/>
              <a:buChar char="●"/>
            </a:pPr>
            <a:r>
              <a:rPr lang="en-US" sz="1200" b="1" dirty="0">
                <a:solidFill>
                  <a:schemeClr val="dk1"/>
                </a:solidFill>
              </a:rPr>
              <a:t>Lead relationships with key departments across government to support implementation of the Prime Minister’s priorities and the wider Government </a:t>
            </a:r>
            <a:r>
              <a:rPr lang="en-US" sz="1200" b="1" dirty="0" err="1">
                <a:solidFill>
                  <a:schemeClr val="dk1"/>
                </a:solidFill>
              </a:rPr>
              <a:t>programme</a:t>
            </a:r>
            <a:endParaRPr lang="en-US" sz="1200" b="1" dirty="0">
              <a:solidFill>
                <a:schemeClr val="dk1"/>
              </a:solidFill>
            </a:endParaRPr>
          </a:p>
          <a:p>
            <a:pPr marL="914400" lvl="1" indent="-304800">
              <a:spcBef>
                <a:spcPts val="0"/>
              </a:spcBef>
              <a:buSzPct val="100000"/>
              <a:buFont typeface="Arial"/>
              <a:buChar char="○"/>
            </a:pPr>
            <a:r>
              <a:rPr lang="en-US" sz="1200" dirty="0"/>
              <a:t>Build strong networks across departments and the centre of Government.</a:t>
            </a:r>
          </a:p>
          <a:p>
            <a:pPr marL="914400" lvl="1" indent="-304800">
              <a:spcBef>
                <a:spcPts val="0"/>
              </a:spcBef>
              <a:buSzPct val="100000"/>
              <a:buFont typeface="Arial"/>
              <a:buChar char="○"/>
            </a:pPr>
            <a:r>
              <a:rPr lang="en-US" sz="1200" dirty="0"/>
              <a:t>Develop detailed expertise to allow you to understand issues around frontline delivery as well as the bigger picture and political intent.</a:t>
            </a:r>
          </a:p>
          <a:p>
            <a:pPr marL="914400" lvl="1" indent="-304800">
              <a:spcBef>
                <a:spcPts val="0"/>
              </a:spcBef>
              <a:buSzPct val="100000"/>
              <a:buFont typeface="Arial"/>
              <a:buChar char="○"/>
            </a:pPr>
            <a:r>
              <a:rPr lang="en-US" sz="1200" dirty="0"/>
              <a:t>Monitor policy implementation and ask critical questions in order to proactively identify risks and potential solutions, including through informal relationships and more formal governance (e.g. Implementation Task Forces).</a:t>
            </a:r>
          </a:p>
          <a:p>
            <a:pPr marL="457200" lvl="0" indent="-304800">
              <a:spcBef>
                <a:spcPts val="1000"/>
              </a:spcBef>
              <a:buClr>
                <a:schemeClr val="dk1"/>
              </a:buClr>
              <a:buSzPct val="100000"/>
              <a:buFont typeface="Arial"/>
              <a:buChar char="●"/>
            </a:pPr>
            <a:r>
              <a:rPr lang="en-US" sz="1200" b="1" dirty="0">
                <a:solidFill>
                  <a:schemeClr val="dk1"/>
                </a:solidFill>
              </a:rPr>
              <a:t>Lead implementation projects</a:t>
            </a:r>
          </a:p>
          <a:p>
            <a:pPr marL="914400" lvl="1" indent="-304800">
              <a:spcBef>
                <a:spcPts val="0"/>
              </a:spcBef>
              <a:buSzPct val="100000"/>
              <a:buFont typeface="Arial"/>
              <a:buChar char="○"/>
            </a:pPr>
            <a:r>
              <a:rPr lang="en-US" sz="1200" dirty="0"/>
              <a:t>Scope and plan implementation projects.</a:t>
            </a:r>
          </a:p>
          <a:p>
            <a:pPr marL="914400" lvl="1" indent="-304800">
              <a:spcBef>
                <a:spcPts val="0"/>
              </a:spcBef>
              <a:buSzPct val="100000"/>
              <a:buFont typeface="Arial"/>
              <a:buChar char="○"/>
            </a:pPr>
            <a:r>
              <a:rPr lang="en-US" sz="1200" dirty="0"/>
              <a:t>Conduct high quality quantitative and qualitative analysis, including fieldwork, to develop new insights on priority issues.</a:t>
            </a:r>
          </a:p>
          <a:p>
            <a:pPr marL="914400" lvl="1" indent="-304800">
              <a:spcBef>
                <a:spcPts val="0"/>
              </a:spcBef>
              <a:buSzPct val="100000"/>
              <a:buFont typeface="Arial"/>
              <a:buChar char="○"/>
            </a:pPr>
            <a:r>
              <a:rPr lang="en-US" sz="1200" dirty="0"/>
              <a:t>Draft convincing recommendations and present them to Number 10, Ministers and Senior Civil Servants.</a:t>
            </a:r>
          </a:p>
          <a:p>
            <a:pPr marL="457200" lvl="0" indent="-304800">
              <a:spcBef>
                <a:spcPts val="1000"/>
              </a:spcBef>
              <a:buClr>
                <a:schemeClr val="dk1"/>
              </a:buClr>
              <a:buSzPct val="100000"/>
              <a:buFont typeface="Arial"/>
              <a:buChar char="●"/>
            </a:pPr>
            <a:r>
              <a:rPr lang="en-US" sz="1200" b="1" dirty="0">
                <a:solidFill>
                  <a:schemeClr val="dk1"/>
                </a:solidFill>
              </a:rPr>
              <a:t>Contribute to the Implementation Unit and wider Civil Service capability development </a:t>
            </a:r>
            <a:r>
              <a:rPr lang="en-US" sz="1200" b="1" dirty="0" err="1">
                <a:solidFill>
                  <a:schemeClr val="dk1"/>
                </a:solidFill>
              </a:rPr>
              <a:t>programme</a:t>
            </a:r>
            <a:endParaRPr lang="en-US" sz="1200" b="1" dirty="0">
              <a:solidFill>
                <a:schemeClr val="dk1"/>
              </a:solidFill>
            </a:endParaRPr>
          </a:p>
          <a:p>
            <a:pPr marL="914400" lvl="1" indent="-304800">
              <a:spcBef>
                <a:spcPts val="0"/>
              </a:spcBef>
              <a:buSzPct val="100000"/>
              <a:buFont typeface="Arial"/>
              <a:buChar char="○"/>
            </a:pPr>
            <a:r>
              <a:rPr lang="en-US" sz="1200" dirty="0"/>
              <a:t>Help spread implementation capability and other relevant skills to IU colleagues and civil servants across Whitehall through training sessions.</a:t>
            </a:r>
          </a:p>
          <a:p>
            <a:pPr marL="914400" lvl="1" indent="-304800">
              <a:spcBef>
                <a:spcPts val="0"/>
              </a:spcBef>
              <a:buSzPct val="100000"/>
              <a:buFont typeface="Arial"/>
              <a:buChar char="○"/>
            </a:pPr>
            <a:r>
              <a:rPr lang="en-US" sz="1200" dirty="0"/>
              <a:t>Assist the IU’s development programme by contributing to the development of new learning and </a:t>
            </a:r>
            <a:r>
              <a:rPr lang="en-US" sz="1200" dirty="0" smtClean="0"/>
              <a:t/>
            </a:r>
            <a:br>
              <a:rPr lang="en-US" sz="1200" dirty="0" smtClean="0"/>
            </a:br>
            <a:r>
              <a:rPr lang="en-US" sz="1200" dirty="0" smtClean="0"/>
              <a:t>development </a:t>
            </a:r>
            <a:r>
              <a:rPr lang="en-US" sz="1200" dirty="0"/>
              <a:t>material.</a:t>
            </a: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 </a:t>
            </a:r>
            <a:endParaRPr lang="en-US" sz="1600" b="1" dirty="0">
              <a:solidFill>
                <a:srgbClr val="004368"/>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13</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9299" y="828467"/>
            <a:ext cx="8133080" cy="5968301"/>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4368"/>
                </a:solidFill>
                <a:latin typeface="Arial"/>
                <a:cs typeface="Arial"/>
              </a:rPr>
              <a:t>Vacancy description and recruitment</a:t>
            </a:r>
            <a:r>
              <a:rPr sz="1600" b="1" dirty="0">
                <a:solidFill>
                  <a:srgbClr val="004368"/>
                </a:solidFill>
                <a:latin typeface="Arial"/>
                <a:cs typeface="Arial"/>
              </a:rPr>
              <a:t> </a:t>
            </a:r>
            <a:r>
              <a:rPr sz="1600" b="1" spc="-5" dirty="0">
                <a:solidFill>
                  <a:srgbClr val="004368"/>
                </a:solidFill>
                <a:latin typeface="Arial"/>
                <a:cs typeface="Arial"/>
              </a:rPr>
              <a:t>process</a:t>
            </a:r>
            <a:endParaRPr sz="1600" dirty="0">
              <a:latin typeface="Arial"/>
              <a:cs typeface="Arial"/>
            </a:endParaRPr>
          </a:p>
          <a:p>
            <a:pPr marL="12700">
              <a:lnSpc>
                <a:spcPct val="100000"/>
              </a:lnSpc>
              <a:spcBef>
                <a:spcPts val="1610"/>
              </a:spcBef>
            </a:pPr>
            <a:r>
              <a:rPr sz="1200" b="1" spc="-5" dirty="0">
                <a:latin typeface="Arial"/>
                <a:cs typeface="Arial"/>
              </a:rPr>
              <a:t>Vacancy </a:t>
            </a:r>
            <a:r>
              <a:rPr sz="1200" b="1" spc="-5" dirty="0" smtClean="0">
                <a:solidFill>
                  <a:schemeClr val="tx1"/>
                </a:solidFill>
                <a:latin typeface="Arial"/>
                <a:cs typeface="Arial"/>
              </a:rPr>
              <a:t>description</a:t>
            </a:r>
            <a:r>
              <a:rPr lang="en-GB" sz="1200" b="1" spc="-5" dirty="0" smtClean="0">
                <a:solidFill>
                  <a:schemeClr val="tx1"/>
                </a:solidFill>
                <a:latin typeface="Arial"/>
                <a:cs typeface="Arial"/>
              </a:rPr>
              <a:t> – Principal Analysts</a:t>
            </a:r>
            <a:endParaRPr sz="1200" dirty="0">
              <a:solidFill>
                <a:schemeClr val="tx1"/>
              </a:solidFill>
              <a:latin typeface="Arial"/>
              <a:cs typeface="Arial"/>
            </a:endParaRPr>
          </a:p>
          <a:p>
            <a:pPr>
              <a:lnSpc>
                <a:spcPct val="100000"/>
              </a:lnSpc>
              <a:spcBef>
                <a:spcPts val="25"/>
              </a:spcBef>
            </a:pPr>
            <a:endParaRPr sz="1050" dirty="0">
              <a:solidFill>
                <a:schemeClr val="tx1"/>
              </a:solidFill>
              <a:latin typeface="Times New Roman"/>
              <a:cs typeface="Times New Roman"/>
            </a:endParaRPr>
          </a:p>
          <a:p>
            <a:pPr marL="12700" marR="30480">
              <a:lnSpc>
                <a:spcPts val="1400"/>
              </a:lnSpc>
              <a:spcBef>
                <a:spcPts val="5"/>
              </a:spcBef>
            </a:pPr>
            <a:r>
              <a:rPr sz="1200" spc="-5" dirty="0">
                <a:solidFill>
                  <a:schemeClr val="tx1"/>
                </a:solidFill>
                <a:latin typeface="Arial"/>
                <a:cs typeface="Arial"/>
              </a:rPr>
              <a:t>The Implementation </a:t>
            </a:r>
            <a:r>
              <a:rPr sz="1200" dirty="0">
                <a:solidFill>
                  <a:schemeClr val="tx1"/>
                </a:solidFill>
                <a:latin typeface="Arial"/>
                <a:cs typeface="Arial"/>
              </a:rPr>
              <a:t>Unit is looking </a:t>
            </a:r>
            <a:r>
              <a:rPr sz="1200" spc="-5" dirty="0">
                <a:solidFill>
                  <a:schemeClr val="tx1"/>
                </a:solidFill>
                <a:latin typeface="Arial"/>
                <a:cs typeface="Arial"/>
              </a:rPr>
              <a:t>to </a:t>
            </a:r>
            <a:r>
              <a:rPr sz="1200" dirty="0" smtClean="0">
                <a:solidFill>
                  <a:schemeClr val="tx1"/>
                </a:solidFill>
                <a:latin typeface="Arial"/>
                <a:cs typeface="Arial"/>
              </a:rPr>
              <a:t>recruit</a:t>
            </a:r>
            <a:r>
              <a:rPr lang="en-GB" sz="1200" dirty="0" smtClean="0">
                <a:solidFill>
                  <a:schemeClr val="tx1"/>
                </a:solidFill>
                <a:latin typeface="Arial"/>
                <a:cs typeface="Arial"/>
              </a:rPr>
              <a:t> Principal Analysts </a:t>
            </a:r>
            <a:r>
              <a:rPr sz="1200" dirty="0" smtClean="0">
                <a:solidFill>
                  <a:schemeClr val="tx1"/>
                </a:solidFill>
                <a:latin typeface="Arial"/>
                <a:cs typeface="Arial"/>
              </a:rPr>
              <a:t>at </a:t>
            </a:r>
            <a:r>
              <a:rPr sz="1200" dirty="0">
                <a:solidFill>
                  <a:schemeClr val="tx1"/>
                </a:solidFill>
                <a:latin typeface="Arial"/>
                <a:cs typeface="Arial"/>
              </a:rPr>
              <a:t>Band A </a:t>
            </a:r>
            <a:r>
              <a:rPr sz="1200" spc="-5" dirty="0">
                <a:solidFill>
                  <a:schemeClr val="tx1"/>
                </a:solidFill>
                <a:latin typeface="Arial"/>
                <a:cs typeface="Arial"/>
              </a:rPr>
              <a:t>(G6/7 equivalent</a:t>
            </a:r>
            <a:r>
              <a:rPr sz="1200" spc="-5" dirty="0" smtClean="0">
                <a:solidFill>
                  <a:schemeClr val="tx1"/>
                </a:solidFill>
                <a:latin typeface="Arial"/>
                <a:cs typeface="Arial"/>
              </a:rPr>
              <a:t>)</a:t>
            </a:r>
            <a:r>
              <a:rPr lang="en-GB" sz="1200" spc="-5" dirty="0" smtClean="0">
                <a:solidFill>
                  <a:schemeClr val="tx1"/>
                </a:solidFill>
                <a:latin typeface="Arial"/>
                <a:cs typeface="Arial"/>
              </a:rPr>
              <a:t> with backgrounds in economics, statistics, operational research, social research or data science </a:t>
            </a:r>
            <a:r>
              <a:rPr sz="1200" spc="-5" dirty="0" smtClean="0">
                <a:solidFill>
                  <a:schemeClr val="tx1"/>
                </a:solidFill>
                <a:latin typeface="Arial"/>
                <a:cs typeface="Arial"/>
              </a:rPr>
              <a:t>. </a:t>
            </a:r>
            <a:r>
              <a:rPr sz="1200" spc="-5" dirty="0">
                <a:solidFill>
                  <a:schemeClr val="tx1"/>
                </a:solidFill>
                <a:latin typeface="Arial"/>
                <a:cs typeface="Arial"/>
              </a:rPr>
              <a:t>These opportunities </a:t>
            </a:r>
            <a:r>
              <a:rPr sz="1200" dirty="0" smtClean="0">
                <a:solidFill>
                  <a:schemeClr val="tx1"/>
                </a:solidFill>
                <a:latin typeface="Arial"/>
                <a:cs typeface="Arial"/>
              </a:rPr>
              <a:t>are </a:t>
            </a:r>
            <a:r>
              <a:rPr sz="1200" dirty="0">
                <a:solidFill>
                  <a:schemeClr val="tx1"/>
                </a:solidFill>
                <a:latin typeface="Arial"/>
                <a:cs typeface="Arial"/>
              </a:rPr>
              <a:t>open </a:t>
            </a:r>
            <a:r>
              <a:rPr sz="1200" spc="-5" dirty="0">
                <a:solidFill>
                  <a:schemeClr val="tx1"/>
                </a:solidFill>
                <a:latin typeface="Arial"/>
                <a:cs typeface="Arial"/>
              </a:rPr>
              <a:t>to external applicants </a:t>
            </a:r>
            <a:r>
              <a:rPr sz="1200" dirty="0">
                <a:solidFill>
                  <a:schemeClr val="tx1"/>
                </a:solidFill>
                <a:latin typeface="Arial"/>
                <a:cs typeface="Arial"/>
              </a:rPr>
              <a:t>as well as </a:t>
            </a:r>
            <a:r>
              <a:rPr sz="1200" spc="-5" dirty="0">
                <a:solidFill>
                  <a:schemeClr val="tx1"/>
                </a:solidFill>
                <a:latin typeface="Arial"/>
                <a:cs typeface="Arial"/>
              </a:rPr>
              <a:t>existing </a:t>
            </a:r>
            <a:r>
              <a:rPr sz="1200" dirty="0">
                <a:solidFill>
                  <a:schemeClr val="tx1"/>
                </a:solidFill>
                <a:latin typeface="Arial"/>
                <a:cs typeface="Arial"/>
              </a:rPr>
              <a:t>civil</a:t>
            </a:r>
            <a:r>
              <a:rPr sz="1200" spc="5" dirty="0">
                <a:solidFill>
                  <a:schemeClr val="tx1"/>
                </a:solidFill>
                <a:latin typeface="Arial"/>
                <a:cs typeface="Arial"/>
              </a:rPr>
              <a:t> </a:t>
            </a:r>
            <a:r>
              <a:rPr sz="1200" spc="-5" dirty="0" smtClean="0">
                <a:solidFill>
                  <a:schemeClr val="tx1"/>
                </a:solidFill>
                <a:latin typeface="Arial"/>
                <a:cs typeface="Arial"/>
              </a:rPr>
              <a:t>servants</a:t>
            </a:r>
            <a:endParaRPr sz="1200" dirty="0">
              <a:latin typeface="Arial"/>
              <a:cs typeface="Arial"/>
            </a:endParaRPr>
          </a:p>
          <a:p>
            <a:pPr>
              <a:lnSpc>
                <a:spcPct val="100000"/>
              </a:lnSpc>
              <a:spcBef>
                <a:spcPts val="35"/>
              </a:spcBef>
            </a:pPr>
            <a:endParaRPr sz="800" dirty="0">
              <a:latin typeface="Times New Roman"/>
              <a:cs typeface="Times New Roman"/>
            </a:endParaRPr>
          </a:p>
          <a:p>
            <a:pPr marL="12700" marR="139700">
              <a:lnSpc>
                <a:spcPts val="1400"/>
              </a:lnSpc>
            </a:pPr>
            <a:r>
              <a:rPr lang="en-GB" sz="1200" dirty="0" smtClean="0">
                <a:solidFill>
                  <a:schemeClr val="tx1"/>
                </a:solidFill>
                <a:latin typeface="Arial"/>
                <a:cs typeface="Arial"/>
              </a:rPr>
              <a:t>Principal Analysts </a:t>
            </a:r>
            <a:r>
              <a:rPr sz="1200" dirty="0" smtClean="0">
                <a:solidFill>
                  <a:schemeClr val="tx1"/>
                </a:solidFill>
                <a:latin typeface="Arial"/>
                <a:cs typeface="Arial"/>
              </a:rPr>
              <a:t>lead </a:t>
            </a:r>
            <a:r>
              <a:rPr lang="en-GB" sz="1200" dirty="0" smtClean="0">
                <a:solidFill>
                  <a:schemeClr val="tx1"/>
                </a:solidFill>
                <a:latin typeface="Arial"/>
                <a:cs typeface="Arial"/>
              </a:rPr>
              <a:t>analysis</a:t>
            </a:r>
            <a:r>
              <a:rPr sz="1200" dirty="0" smtClean="0">
                <a:solidFill>
                  <a:schemeClr val="tx1"/>
                </a:solidFill>
                <a:latin typeface="Arial"/>
                <a:cs typeface="Arial"/>
              </a:rPr>
              <a:t> </a:t>
            </a:r>
            <a:r>
              <a:rPr lang="en-GB" sz="1200" dirty="0" smtClean="0">
                <a:solidFill>
                  <a:schemeClr val="tx1"/>
                </a:solidFill>
                <a:latin typeface="Arial"/>
                <a:cs typeface="Arial"/>
              </a:rPr>
              <a:t>across a portfolio of </a:t>
            </a:r>
            <a:r>
              <a:rPr sz="1200" dirty="0" smtClean="0">
                <a:solidFill>
                  <a:schemeClr val="tx1"/>
                </a:solidFill>
                <a:latin typeface="Arial"/>
                <a:cs typeface="Arial"/>
              </a:rPr>
              <a:t>policy area</a:t>
            </a:r>
            <a:r>
              <a:rPr lang="en-GB" sz="1200" dirty="0" smtClean="0">
                <a:solidFill>
                  <a:schemeClr val="tx1"/>
                </a:solidFill>
                <a:latin typeface="Arial"/>
                <a:cs typeface="Arial"/>
              </a:rPr>
              <a:t>s (</a:t>
            </a:r>
            <a:r>
              <a:rPr lang="en-GB" sz="1200" dirty="0" smtClean="0">
                <a:solidFill>
                  <a:schemeClr val="tx1"/>
                </a:solidFill>
                <a:latin typeface="Arial" panose="020B0604020202020204" pitchFamily="34" charset="0"/>
                <a:cs typeface="Arial" panose="020B0604020202020204" pitchFamily="34" charset="0"/>
              </a:rPr>
              <a:t>including </a:t>
            </a:r>
            <a:r>
              <a:rPr lang="en-GB" sz="1200" dirty="0">
                <a:solidFill>
                  <a:schemeClr val="tx1"/>
                </a:solidFill>
                <a:latin typeface="Arial" panose="020B0604020202020204" pitchFamily="34" charset="0"/>
                <a:cs typeface="Arial" panose="020B0604020202020204" pitchFamily="34" charset="0"/>
              </a:rPr>
              <a:t>Housing, Health, Migration, Modern Slavery, Justice, Welfare, Employment, Skills, Education and the Industrial Strategy) on behalf of the Implementation Unit, working closely with a team of colleagues and reporting directly to the Chief Analyst or Deputy Chief </a:t>
            </a:r>
            <a:r>
              <a:rPr lang="en-GB" sz="1200" dirty="0" smtClean="0">
                <a:solidFill>
                  <a:schemeClr val="tx1"/>
                </a:solidFill>
                <a:latin typeface="Arial" panose="020B0604020202020204" pitchFamily="34" charset="0"/>
                <a:cs typeface="Arial" panose="020B0604020202020204" pitchFamily="34" charset="0"/>
              </a:rPr>
              <a:t>Analyst.  </a:t>
            </a:r>
            <a:r>
              <a:rPr sz="1200" spc="-5" dirty="0" smtClean="0">
                <a:solidFill>
                  <a:schemeClr val="tx1"/>
                </a:solidFill>
                <a:latin typeface="Arial"/>
                <a:cs typeface="Arial"/>
              </a:rPr>
              <a:t>For </a:t>
            </a:r>
            <a:r>
              <a:rPr sz="1200" spc="-5" dirty="0">
                <a:solidFill>
                  <a:schemeClr val="tx1"/>
                </a:solidFill>
                <a:latin typeface="Arial"/>
                <a:cs typeface="Arial"/>
              </a:rPr>
              <a:t>their </a:t>
            </a:r>
            <a:r>
              <a:rPr sz="1200" dirty="0">
                <a:solidFill>
                  <a:schemeClr val="tx1"/>
                </a:solidFill>
                <a:latin typeface="Arial"/>
                <a:cs typeface="Arial"/>
              </a:rPr>
              <a:t>policy </a:t>
            </a:r>
            <a:r>
              <a:rPr sz="1200" dirty="0" smtClean="0">
                <a:solidFill>
                  <a:schemeClr val="tx1"/>
                </a:solidFill>
                <a:latin typeface="Arial"/>
                <a:cs typeface="Arial"/>
              </a:rPr>
              <a:t>area</a:t>
            </a:r>
            <a:r>
              <a:rPr lang="en-GB" sz="1200" dirty="0" smtClean="0">
                <a:solidFill>
                  <a:schemeClr val="tx1"/>
                </a:solidFill>
                <a:latin typeface="Arial"/>
                <a:cs typeface="Arial"/>
              </a:rPr>
              <a:t>s</a:t>
            </a:r>
            <a:r>
              <a:rPr sz="1200" dirty="0" smtClean="0">
                <a:solidFill>
                  <a:schemeClr val="tx1"/>
                </a:solidFill>
                <a:latin typeface="Arial"/>
                <a:cs typeface="Arial"/>
              </a:rPr>
              <a:t>, </a:t>
            </a:r>
            <a:r>
              <a:rPr lang="en-GB" sz="1200" dirty="0">
                <a:solidFill>
                  <a:schemeClr val="tx1"/>
                </a:solidFill>
                <a:latin typeface="Arial"/>
                <a:cs typeface="Arial"/>
              </a:rPr>
              <a:t>P</a:t>
            </a:r>
            <a:r>
              <a:rPr lang="en-GB" sz="1200" dirty="0" smtClean="0">
                <a:solidFill>
                  <a:schemeClr val="tx1"/>
                </a:solidFill>
                <a:latin typeface="Arial"/>
                <a:cs typeface="Arial"/>
              </a:rPr>
              <a:t>rincipal Analysts </a:t>
            </a:r>
            <a:r>
              <a:rPr sz="1200" dirty="0" smtClean="0">
                <a:solidFill>
                  <a:schemeClr val="tx1"/>
                </a:solidFill>
                <a:latin typeface="Arial"/>
                <a:cs typeface="Arial"/>
              </a:rPr>
              <a:t>are </a:t>
            </a:r>
            <a:r>
              <a:rPr sz="1200" spc="-5" dirty="0">
                <a:solidFill>
                  <a:schemeClr val="tx1"/>
                </a:solidFill>
                <a:latin typeface="Arial"/>
                <a:cs typeface="Arial"/>
              </a:rPr>
              <a:t>typically expected</a:t>
            </a:r>
            <a:r>
              <a:rPr sz="1200" spc="55" dirty="0">
                <a:solidFill>
                  <a:schemeClr val="tx1"/>
                </a:solidFill>
                <a:latin typeface="Arial"/>
                <a:cs typeface="Arial"/>
              </a:rPr>
              <a:t> </a:t>
            </a:r>
            <a:r>
              <a:rPr sz="1200" spc="-5" dirty="0">
                <a:solidFill>
                  <a:schemeClr val="tx1"/>
                </a:solidFill>
                <a:latin typeface="Arial"/>
                <a:cs typeface="Arial"/>
              </a:rPr>
              <a:t>to:</a:t>
            </a:r>
            <a:endParaRPr sz="1200" dirty="0">
              <a:solidFill>
                <a:schemeClr val="tx1"/>
              </a:solidFill>
              <a:latin typeface="Arial"/>
              <a:cs typeface="Arial"/>
            </a:endParaRPr>
          </a:p>
          <a:p>
            <a:pPr marL="469900" indent="-304800">
              <a:lnSpc>
                <a:spcPts val="1420"/>
              </a:lnSpc>
              <a:spcBef>
                <a:spcPts val="1019"/>
              </a:spcBef>
              <a:buFont typeface="Arial"/>
              <a:buChar char="●"/>
              <a:tabLst>
                <a:tab pos="469265" algn="l"/>
                <a:tab pos="469900" algn="l"/>
              </a:tabLst>
            </a:pPr>
            <a:r>
              <a:rPr lang="en-US" sz="1200" b="1" spc="-5" dirty="0" smtClean="0">
                <a:solidFill>
                  <a:schemeClr val="tx1"/>
                </a:solidFill>
                <a:latin typeface="Arial"/>
                <a:cs typeface="Arial"/>
              </a:rPr>
              <a:t>Lead </a:t>
            </a:r>
            <a:r>
              <a:rPr lang="en-US" sz="1200" b="1" spc="-5" dirty="0">
                <a:solidFill>
                  <a:schemeClr val="tx1"/>
                </a:solidFill>
                <a:latin typeface="Arial"/>
                <a:cs typeface="Arial"/>
              </a:rPr>
              <a:t>analysis for implementation</a:t>
            </a:r>
            <a:r>
              <a:rPr lang="en-US" sz="1200" b="1" spc="-10" dirty="0">
                <a:solidFill>
                  <a:schemeClr val="tx1"/>
                </a:solidFill>
                <a:latin typeface="Arial"/>
                <a:cs typeface="Arial"/>
              </a:rPr>
              <a:t> </a:t>
            </a:r>
            <a:r>
              <a:rPr lang="en-US" sz="1200" b="1" spc="-5" dirty="0">
                <a:solidFill>
                  <a:schemeClr val="tx1"/>
                </a:solidFill>
                <a:latin typeface="Arial"/>
                <a:cs typeface="Arial"/>
              </a:rPr>
              <a:t>projects</a:t>
            </a:r>
            <a:endParaRPr lang="en-US" sz="1200" dirty="0">
              <a:solidFill>
                <a:schemeClr val="tx1"/>
              </a:solidFill>
              <a:latin typeface="Arial"/>
              <a:cs typeface="Arial"/>
            </a:endParaRPr>
          </a:p>
          <a:p>
            <a:pPr marL="927100" lvl="1" indent="-304800">
              <a:lnSpc>
                <a:spcPts val="1400"/>
              </a:lnSpc>
              <a:buChar char="○"/>
              <a:tabLst>
                <a:tab pos="926465" algn="l"/>
                <a:tab pos="927100" algn="l"/>
              </a:tabLst>
            </a:pPr>
            <a:r>
              <a:rPr lang="en-US" sz="1200" dirty="0">
                <a:solidFill>
                  <a:schemeClr val="tx1"/>
                </a:solidFill>
                <a:latin typeface="Arial"/>
                <a:cs typeface="Arial"/>
              </a:rPr>
              <a:t>Scope and plan analysis for </a:t>
            </a:r>
            <a:r>
              <a:rPr lang="en-US" sz="1200" spc="-5" dirty="0">
                <a:solidFill>
                  <a:schemeClr val="tx1"/>
                </a:solidFill>
                <a:latin typeface="Arial"/>
                <a:cs typeface="Arial"/>
              </a:rPr>
              <a:t>implementation</a:t>
            </a:r>
            <a:r>
              <a:rPr lang="en-US" sz="1200" dirty="0">
                <a:solidFill>
                  <a:schemeClr val="tx1"/>
                </a:solidFill>
                <a:latin typeface="Arial"/>
                <a:cs typeface="Arial"/>
              </a:rPr>
              <a:t> </a:t>
            </a:r>
            <a:r>
              <a:rPr lang="en-US" sz="1200" spc="-5" dirty="0">
                <a:solidFill>
                  <a:schemeClr val="tx1"/>
                </a:solidFill>
                <a:latin typeface="Arial"/>
                <a:cs typeface="Arial"/>
              </a:rPr>
              <a:t>projects.</a:t>
            </a:r>
            <a:endParaRPr lang="en-US" sz="1200" dirty="0">
              <a:solidFill>
                <a:schemeClr val="tx1"/>
              </a:solidFill>
              <a:latin typeface="Arial"/>
              <a:cs typeface="Arial"/>
            </a:endParaRPr>
          </a:p>
          <a:p>
            <a:pPr marL="927100" lvl="1" indent="-304800">
              <a:lnSpc>
                <a:spcPts val="1420"/>
              </a:lnSpc>
              <a:buChar char="○"/>
              <a:tabLst>
                <a:tab pos="926465" algn="l"/>
                <a:tab pos="927100" algn="l"/>
              </a:tabLst>
            </a:pPr>
            <a:r>
              <a:rPr lang="en-US" sz="1200" dirty="0">
                <a:solidFill>
                  <a:schemeClr val="tx1"/>
                </a:solidFill>
                <a:latin typeface="Arial"/>
                <a:cs typeface="Arial"/>
              </a:rPr>
              <a:t>Conduct high-</a:t>
            </a:r>
            <a:r>
              <a:rPr lang="en-US" sz="1200" spc="-5" dirty="0">
                <a:solidFill>
                  <a:schemeClr val="tx1"/>
                </a:solidFill>
                <a:latin typeface="Arial"/>
                <a:cs typeface="Arial"/>
              </a:rPr>
              <a:t>quality quantitative analysis, to </a:t>
            </a:r>
            <a:r>
              <a:rPr lang="en-US" sz="1200" dirty="0">
                <a:solidFill>
                  <a:schemeClr val="tx1"/>
                </a:solidFill>
                <a:latin typeface="Arial"/>
                <a:cs typeface="Arial"/>
              </a:rPr>
              <a:t>develop new </a:t>
            </a:r>
            <a:r>
              <a:rPr lang="en-US" sz="1200" spc="-5" dirty="0">
                <a:solidFill>
                  <a:schemeClr val="tx1"/>
                </a:solidFill>
                <a:latin typeface="Arial"/>
                <a:cs typeface="Arial"/>
              </a:rPr>
              <a:t>insights</a:t>
            </a:r>
            <a:r>
              <a:rPr lang="en-US" sz="1200" spc="75" dirty="0">
                <a:solidFill>
                  <a:schemeClr val="tx1"/>
                </a:solidFill>
                <a:latin typeface="Arial"/>
                <a:cs typeface="Arial"/>
              </a:rPr>
              <a:t> </a:t>
            </a:r>
            <a:r>
              <a:rPr lang="en-US" sz="1200" dirty="0">
                <a:solidFill>
                  <a:schemeClr val="tx1"/>
                </a:solidFill>
                <a:latin typeface="Arial"/>
                <a:cs typeface="Arial"/>
              </a:rPr>
              <a:t>on </a:t>
            </a:r>
            <a:r>
              <a:rPr lang="en-US" sz="1200" spc="-5" dirty="0">
                <a:solidFill>
                  <a:schemeClr val="tx1"/>
                </a:solidFill>
                <a:latin typeface="Arial"/>
                <a:cs typeface="Arial"/>
              </a:rPr>
              <a:t>priority</a:t>
            </a:r>
            <a:r>
              <a:rPr lang="en-US" sz="1200" spc="-70" dirty="0">
                <a:solidFill>
                  <a:schemeClr val="tx1"/>
                </a:solidFill>
                <a:latin typeface="Arial"/>
                <a:cs typeface="Arial"/>
              </a:rPr>
              <a:t> </a:t>
            </a:r>
            <a:r>
              <a:rPr lang="en-US" sz="1200" dirty="0">
                <a:solidFill>
                  <a:schemeClr val="tx1"/>
                </a:solidFill>
                <a:latin typeface="Arial"/>
                <a:cs typeface="Arial"/>
              </a:rPr>
              <a:t>issues.</a:t>
            </a:r>
            <a:endParaRPr lang="en-US" sz="1200" spc="-5" dirty="0">
              <a:solidFill>
                <a:schemeClr val="tx1"/>
              </a:solidFill>
              <a:latin typeface="Arial"/>
              <a:cs typeface="Arial"/>
            </a:endParaRPr>
          </a:p>
          <a:p>
            <a:pPr marL="927100" lvl="1" indent="-304800">
              <a:lnSpc>
                <a:spcPts val="1420"/>
              </a:lnSpc>
              <a:buChar char="○"/>
              <a:tabLst>
                <a:tab pos="926465" algn="l"/>
                <a:tab pos="927100" algn="l"/>
              </a:tabLst>
            </a:pPr>
            <a:r>
              <a:rPr lang="en-US" sz="1200" spc="-5" dirty="0">
                <a:solidFill>
                  <a:schemeClr val="tx1"/>
                </a:solidFill>
                <a:latin typeface="Arial"/>
                <a:cs typeface="Arial"/>
              </a:rPr>
              <a:t>Contribute to high-quality qualitative </a:t>
            </a:r>
            <a:r>
              <a:rPr lang="en-US" sz="1200" dirty="0">
                <a:solidFill>
                  <a:schemeClr val="tx1"/>
                </a:solidFill>
                <a:latin typeface="Arial"/>
                <a:cs typeface="Arial"/>
              </a:rPr>
              <a:t>analysis, including </a:t>
            </a:r>
            <a:r>
              <a:rPr lang="en-US" sz="1200" spc="-5" dirty="0">
                <a:solidFill>
                  <a:schemeClr val="tx1"/>
                </a:solidFill>
                <a:latin typeface="Arial"/>
                <a:cs typeface="Arial"/>
              </a:rPr>
              <a:t>fieldwork.</a:t>
            </a:r>
            <a:endParaRPr lang="en-US" sz="1200" dirty="0">
              <a:solidFill>
                <a:schemeClr val="tx1"/>
              </a:solidFill>
              <a:latin typeface="Arial"/>
              <a:cs typeface="Arial"/>
            </a:endParaRPr>
          </a:p>
          <a:p>
            <a:pPr marL="927100" lvl="1" indent="-304800">
              <a:lnSpc>
                <a:spcPts val="1420"/>
              </a:lnSpc>
              <a:buChar char="○"/>
              <a:tabLst>
                <a:tab pos="926465" algn="l"/>
                <a:tab pos="927100" algn="l"/>
              </a:tabLst>
            </a:pPr>
            <a:r>
              <a:rPr lang="en-US" sz="1200" spc="-5" dirty="0">
                <a:solidFill>
                  <a:schemeClr val="tx1"/>
                </a:solidFill>
                <a:latin typeface="Arial"/>
                <a:cs typeface="Arial"/>
              </a:rPr>
              <a:t>Draft </a:t>
            </a:r>
            <a:r>
              <a:rPr lang="en-US" sz="1200" dirty="0">
                <a:solidFill>
                  <a:schemeClr val="tx1"/>
                </a:solidFill>
                <a:latin typeface="Arial"/>
                <a:cs typeface="Arial"/>
              </a:rPr>
              <a:t>convincing </a:t>
            </a:r>
            <a:r>
              <a:rPr lang="en-US" sz="1200" spc="-5" dirty="0">
                <a:solidFill>
                  <a:schemeClr val="tx1"/>
                </a:solidFill>
                <a:latin typeface="Arial"/>
                <a:cs typeface="Arial"/>
              </a:rPr>
              <a:t>recommendations </a:t>
            </a:r>
            <a:r>
              <a:rPr lang="en-US" sz="1200" dirty="0">
                <a:solidFill>
                  <a:schemeClr val="tx1"/>
                </a:solidFill>
                <a:latin typeface="Arial"/>
                <a:cs typeface="Arial"/>
              </a:rPr>
              <a:t>and present </a:t>
            </a:r>
            <a:r>
              <a:rPr lang="en-US" sz="1200" spc="-5" dirty="0">
                <a:solidFill>
                  <a:schemeClr val="tx1"/>
                </a:solidFill>
                <a:latin typeface="Arial"/>
                <a:cs typeface="Arial"/>
              </a:rPr>
              <a:t>them to </a:t>
            </a:r>
            <a:r>
              <a:rPr lang="en-US" sz="1200" dirty="0">
                <a:solidFill>
                  <a:schemeClr val="tx1"/>
                </a:solidFill>
                <a:latin typeface="Arial"/>
                <a:cs typeface="Arial"/>
              </a:rPr>
              <a:t>Number 10, </a:t>
            </a:r>
            <a:r>
              <a:rPr lang="en-US" sz="1200" spc="-5" dirty="0">
                <a:solidFill>
                  <a:schemeClr val="tx1"/>
                </a:solidFill>
                <a:latin typeface="Arial"/>
                <a:cs typeface="Arial"/>
              </a:rPr>
              <a:t>Ministers </a:t>
            </a:r>
            <a:r>
              <a:rPr lang="en-US" sz="1200" dirty="0">
                <a:solidFill>
                  <a:schemeClr val="tx1"/>
                </a:solidFill>
                <a:latin typeface="Arial"/>
                <a:cs typeface="Arial"/>
              </a:rPr>
              <a:t>and Senior Civil</a:t>
            </a:r>
            <a:r>
              <a:rPr lang="en-US" sz="1200" spc="65" dirty="0">
                <a:solidFill>
                  <a:schemeClr val="tx1"/>
                </a:solidFill>
                <a:latin typeface="Arial"/>
                <a:cs typeface="Arial"/>
              </a:rPr>
              <a:t> </a:t>
            </a:r>
            <a:r>
              <a:rPr lang="en-US" sz="1200" spc="-5" dirty="0">
                <a:solidFill>
                  <a:schemeClr val="tx1"/>
                </a:solidFill>
                <a:latin typeface="Arial"/>
                <a:cs typeface="Arial"/>
              </a:rPr>
              <a:t>Servants.</a:t>
            </a:r>
            <a:endParaRPr lang="en-US" sz="1200" dirty="0">
              <a:solidFill>
                <a:schemeClr val="tx1"/>
              </a:solidFill>
              <a:latin typeface="Arial"/>
              <a:cs typeface="Arial"/>
            </a:endParaRPr>
          </a:p>
          <a:p>
            <a:pPr marL="469900" marR="372110" indent="-304800">
              <a:lnSpc>
                <a:spcPts val="1400"/>
              </a:lnSpc>
              <a:spcBef>
                <a:spcPts val="5"/>
              </a:spcBef>
              <a:buFont typeface="Arial"/>
              <a:buChar char="●"/>
              <a:tabLst>
                <a:tab pos="469265" algn="l"/>
                <a:tab pos="469900" algn="l"/>
              </a:tabLst>
            </a:pPr>
            <a:endParaRPr lang="en-GB" sz="1200" b="1" spc="-5" dirty="0" smtClean="0">
              <a:solidFill>
                <a:schemeClr val="tx1"/>
              </a:solidFill>
              <a:latin typeface="Arial"/>
              <a:cs typeface="Arial"/>
            </a:endParaRPr>
          </a:p>
          <a:p>
            <a:pPr marL="469900" marR="372110" indent="-304800">
              <a:lnSpc>
                <a:spcPts val="1400"/>
              </a:lnSpc>
              <a:spcBef>
                <a:spcPts val="5"/>
              </a:spcBef>
              <a:buFont typeface="Arial"/>
              <a:buChar char="●"/>
              <a:tabLst>
                <a:tab pos="469265" algn="l"/>
                <a:tab pos="469900" algn="l"/>
              </a:tabLst>
            </a:pPr>
            <a:r>
              <a:rPr sz="1200" b="1" spc="-5" dirty="0" smtClean="0">
                <a:solidFill>
                  <a:schemeClr val="tx1"/>
                </a:solidFill>
                <a:latin typeface="Arial"/>
                <a:cs typeface="Arial"/>
              </a:rPr>
              <a:t>Lead </a:t>
            </a:r>
            <a:r>
              <a:rPr sz="1200" b="1" spc="-5" dirty="0">
                <a:solidFill>
                  <a:schemeClr val="tx1"/>
                </a:solidFill>
                <a:latin typeface="Arial"/>
                <a:cs typeface="Arial"/>
              </a:rPr>
              <a:t>relationships with </a:t>
            </a:r>
            <a:r>
              <a:rPr sz="1200" b="1" dirty="0">
                <a:solidFill>
                  <a:schemeClr val="tx1"/>
                </a:solidFill>
                <a:latin typeface="Arial"/>
                <a:cs typeface="Arial"/>
              </a:rPr>
              <a:t>key </a:t>
            </a:r>
            <a:r>
              <a:rPr lang="en-GB" sz="1200" b="1" dirty="0" smtClean="0">
                <a:solidFill>
                  <a:schemeClr val="tx1"/>
                </a:solidFill>
                <a:latin typeface="Arial"/>
                <a:cs typeface="Arial"/>
              </a:rPr>
              <a:t>analysts </a:t>
            </a:r>
            <a:r>
              <a:rPr sz="1200" b="1" spc="-5" dirty="0" smtClean="0">
                <a:solidFill>
                  <a:schemeClr val="tx1"/>
                </a:solidFill>
                <a:latin typeface="Arial"/>
                <a:cs typeface="Arial"/>
              </a:rPr>
              <a:t>across </a:t>
            </a:r>
            <a:r>
              <a:rPr sz="1200" b="1" spc="-5" dirty="0">
                <a:solidFill>
                  <a:schemeClr val="tx1"/>
                </a:solidFill>
                <a:latin typeface="Arial"/>
                <a:cs typeface="Arial"/>
              </a:rPr>
              <a:t>government </a:t>
            </a:r>
            <a:r>
              <a:rPr sz="1200" b="1" dirty="0">
                <a:solidFill>
                  <a:schemeClr val="tx1"/>
                </a:solidFill>
                <a:latin typeface="Arial"/>
                <a:cs typeface="Arial"/>
              </a:rPr>
              <a:t>to </a:t>
            </a:r>
            <a:r>
              <a:rPr sz="1200" b="1" spc="-5" dirty="0">
                <a:solidFill>
                  <a:schemeClr val="tx1"/>
                </a:solidFill>
                <a:latin typeface="Arial"/>
                <a:cs typeface="Arial"/>
              </a:rPr>
              <a:t>support implementation of the Prime  Minister’s priorities and the wider Government</a:t>
            </a:r>
            <a:r>
              <a:rPr sz="1200" b="1" spc="15" dirty="0">
                <a:solidFill>
                  <a:schemeClr val="tx1"/>
                </a:solidFill>
                <a:latin typeface="Arial"/>
                <a:cs typeface="Arial"/>
              </a:rPr>
              <a:t> </a:t>
            </a:r>
            <a:r>
              <a:rPr sz="1200" b="1" spc="-5" dirty="0">
                <a:solidFill>
                  <a:schemeClr val="tx1"/>
                </a:solidFill>
                <a:latin typeface="Arial"/>
                <a:cs typeface="Arial"/>
              </a:rPr>
              <a:t>programme</a:t>
            </a:r>
            <a:endParaRPr sz="1200" dirty="0">
              <a:solidFill>
                <a:schemeClr val="tx1"/>
              </a:solidFill>
              <a:latin typeface="Arial"/>
              <a:cs typeface="Arial"/>
            </a:endParaRPr>
          </a:p>
          <a:p>
            <a:pPr marL="927100" lvl="1" indent="-304800">
              <a:lnSpc>
                <a:spcPts val="1360"/>
              </a:lnSpc>
              <a:buChar char="○"/>
              <a:tabLst>
                <a:tab pos="926465" algn="l"/>
                <a:tab pos="927100" algn="l"/>
              </a:tabLst>
            </a:pPr>
            <a:r>
              <a:rPr sz="1200" dirty="0">
                <a:solidFill>
                  <a:schemeClr val="tx1"/>
                </a:solidFill>
                <a:latin typeface="Arial"/>
                <a:cs typeface="Arial"/>
              </a:rPr>
              <a:t>Build </a:t>
            </a:r>
            <a:r>
              <a:rPr sz="1200" spc="-5" dirty="0">
                <a:solidFill>
                  <a:schemeClr val="tx1"/>
                </a:solidFill>
                <a:latin typeface="Arial"/>
                <a:cs typeface="Arial"/>
              </a:rPr>
              <a:t>strong networks </a:t>
            </a:r>
            <a:r>
              <a:rPr lang="en-GB" sz="1200" spc="-5" dirty="0" smtClean="0">
                <a:solidFill>
                  <a:schemeClr val="tx1"/>
                </a:solidFill>
                <a:latin typeface="Arial"/>
                <a:cs typeface="Arial"/>
              </a:rPr>
              <a:t>with analysts and policy colleagues </a:t>
            </a:r>
            <a:r>
              <a:rPr sz="1200" dirty="0" smtClean="0">
                <a:solidFill>
                  <a:schemeClr val="tx1"/>
                </a:solidFill>
                <a:latin typeface="Arial"/>
                <a:cs typeface="Arial"/>
              </a:rPr>
              <a:t>across </a:t>
            </a:r>
            <a:r>
              <a:rPr sz="1200" spc="-5" dirty="0">
                <a:solidFill>
                  <a:schemeClr val="tx1"/>
                </a:solidFill>
                <a:latin typeface="Arial"/>
                <a:cs typeface="Arial"/>
              </a:rPr>
              <a:t>departments </a:t>
            </a:r>
            <a:r>
              <a:rPr sz="1200" dirty="0">
                <a:solidFill>
                  <a:schemeClr val="tx1"/>
                </a:solidFill>
                <a:latin typeface="Arial"/>
                <a:cs typeface="Arial"/>
              </a:rPr>
              <a:t>and </a:t>
            </a:r>
            <a:r>
              <a:rPr sz="1200" spc="-5" dirty="0">
                <a:solidFill>
                  <a:schemeClr val="tx1"/>
                </a:solidFill>
                <a:latin typeface="Arial"/>
                <a:cs typeface="Arial"/>
              </a:rPr>
              <a:t>the centre </a:t>
            </a:r>
            <a:r>
              <a:rPr sz="1200" dirty="0">
                <a:solidFill>
                  <a:schemeClr val="tx1"/>
                </a:solidFill>
                <a:latin typeface="Arial"/>
                <a:cs typeface="Arial"/>
              </a:rPr>
              <a:t>of</a:t>
            </a:r>
            <a:r>
              <a:rPr sz="1200" spc="0" dirty="0">
                <a:solidFill>
                  <a:schemeClr val="tx1"/>
                </a:solidFill>
                <a:latin typeface="Arial"/>
                <a:cs typeface="Arial"/>
              </a:rPr>
              <a:t> </a:t>
            </a:r>
            <a:r>
              <a:rPr sz="1200" spc="-5" dirty="0">
                <a:solidFill>
                  <a:schemeClr val="tx1"/>
                </a:solidFill>
                <a:latin typeface="Arial"/>
                <a:cs typeface="Arial"/>
              </a:rPr>
              <a:t>Government.</a:t>
            </a:r>
            <a:endParaRPr sz="1200" dirty="0">
              <a:solidFill>
                <a:schemeClr val="tx1"/>
              </a:solidFill>
              <a:latin typeface="Arial"/>
              <a:cs typeface="Arial"/>
            </a:endParaRPr>
          </a:p>
          <a:p>
            <a:pPr marL="927100" marR="5080" lvl="1" indent="-304800">
              <a:lnSpc>
                <a:spcPts val="1400"/>
              </a:lnSpc>
              <a:spcBef>
                <a:spcPts val="140"/>
              </a:spcBef>
              <a:buChar char="○"/>
              <a:tabLst>
                <a:tab pos="926465" algn="l"/>
                <a:tab pos="927100" algn="l"/>
              </a:tabLst>
            </a:pPr>
            <a:r>
              <a:rPr sz="1200" dirty="0">
                <a:solidFill>
                  <a:schemeClr val="tx1"/>
                </a:solidFill>
                <a:latin typeface="Arial"/>
                <a:cs typeface="Arial"/>
              </a:rPr>
              <a:t>Develop </a:t>
            </a:r>
            <a:r>
              <a:rPr sz="1200" spc="-5" dirty="0">
                <a:solidFill>
                  <a:schemeClr val="tx1"/>
                </a:solidFill>
                <a:latin typeface="Arial"/>
                <a:cs typeface="Arial"/>
              </a:rPr>
              <a:t>detailed expertise to </a:t>
            </a:r>
            <a:r>
              <a:rPr sz="1200" dirty="0">
                <a:solidFill>
                  <a:schemeClr val="tx1"/>
                </a:solidFill>
                <a:latin typeface="Arial"/>
                <a:cs typeface="Arial"/>
              </a:rPr>
              <a:t>allow you </a:t>
            </a:r>
            <a:r>
              <a:rPr sz="1200" spc="-5" dirty="0">
                <a:solidFill>
                  <a:schemeClr val="tx1"/>
                </a:solidFill>
                <a:latin typeface="Arial"/>
                <a:cs typeface="Arial"/>
              </a:rPr>
              <a:t>to understand </a:t>
            </a:r>
            <a:r>
              <a:rPr sz="1200" dirty="0">
                <a:solidFill>
                  <a:schemeClr val="tx1"/>
                </a:solidFill>
                <a:latin typeface="Arial"/>
                <a:cs typeface="Arial"/>
              </a:rPr>
              <a:t>issues around </a:t>
            </a:r>
            <a:r>
              <a:rPr sz="1200" spc="-5" dirty="0">
                <a:solidFill>
                  <a:schemeClr val="tx1"/>
                </a:solidFill>
                <a:latin typeface="Arial"/>
                <a:cs typeface="Arial"/>
              </a:rPr>
              <a:t>frontline </a:t>
            </a:r>
            <a:r>
              <a:rPr sz="1200" spc="-5" dirty="0" smtClean="0">
                <a:solidFill>
                  <a:schemeClr val="tx1"/>
                </a:solidFill>
                <a:latin typeface="Arial"/>
                <a:cs typeface="Arial"/>
              </a:rPr>
              <a:t>delivery</a:t>
            </a:r>
            <a:r>
              <a:rPr lang="en-GB" sz="1200" spc="-5" dirty="0" smtClean="0">
                <a:solidFill>
                  <a:schemeClr val="tx1"/>
                </a:solidFill>
                <a:latin typeface="Arial"/>
                <a:cs typeface="Arial"/>
              </a:rPr>
              <a:t>,</a:t>
            </a:r>
            <a:r>
              <a:rPr sz="1200" spc="-5" dirty="0" smtClean="0">
                <a:solidFill>
                  <a:schemeClr val="tx1"/>
                </a:solidFill>
                <a:latin typeface="Arial"/>
                <a:cs typeface="Arial"/>
              </a:rPr>
              <a:t> </a:t>
            </a:r>
            <a:r>
              <a:rPr sz="1200" dirty="0">
                <a:solidFill>
                  <a:schemeClr val="tx1"/>
                </a:solidFill>
                <a:latin typeface="Arial"/>
                <a:cs typeface="Arial"/>
              </a:rPr>
              <a:t>as well as </a:t>
            </a:r>
            <a:r>
              <a:rPr sz="1200" spc="-5" dirty="0">
                <a:solidFill>
                  <a:schemeClr val="tx1"/>
                </a:solidFill>
                <a:latin typeface="Arial"/>
                <a:cs typeface="Arial"/>
              </a:rPr>
              <a:t>the </a:t>
            </a:r>
            <a:r>
              <a:rPr sz="1200" dirty="0">
                <a:solidFill>
                  <a:schemeClr val="tx1"/>
                </a:solidFill>
                <a:latin typeface="Arial"/>
                <a:cs typeface="Arial"/>
              </a:rPr>
              <a:t>bigger  </a:t>
            </a:r>
            <a:r>
              <a:rPr sz="1200" spc="-5" dirty="0">
                <a:solidFill>
                  <a:schemeClr val="tx1"/>
                </a:solidFill>
                <a:latin typeface="Arial"/>
                <a:cs typeface="Arial"/>
              </a:rPr>
              <a:t>picture </a:t>
            </a:r>
            <a:r>
              <a:rPr sz="1200" dirty="0">
                <a:solidFill>
                  <a:schemeClr val="tx1"/>
                </a:solidFill>
                <a:latin typeface="Arial"/>
                <a:cs typeface="Arial"/>
              </a:rPr>
              <a:t>and </a:t>
            </a:r>
            <a:r>
              <a:rPr sz="1200" spc="-5" dirty="0">
                <a:solidFill>
                  <a:schemeClr val="tx1"/>
                </a:solidFill>
                <a:latin typeface="Arial"/>
                <a:cs typeface="Arial"/>
              </a:rPr>
              <a:t>political</a:t>
            </a:r>
            <a:r>
              <a:rPr sz="1200" dirty="0">
                <a:solidFill>
                  <a:schemeClr val="tx1"/>
                </a:solidFill>
                <a:latin typeface="Arial"/>
                <a:cs typeface="Arial"/>
              </a:rPr>
              <a:t> </a:t>
            </a:r>
            <a:r>
              <a:rPr sz="1200" spc="-5" dirty="0">
                <a:solidFill>
                  <a:schemeClr val="tx1"/>
                </a:solidFill>
                <a:latin typeface="Arial"/>
                <a:cs typeface="Arial"/>
              </a:rPr>
              <a:t>intent.</a:t>
            </a:r>
            <a:endParaRPr sz="1200" dirty="0">
              <a:solidFill>
                <a:schemeClr val="tx1"/>
              </a:solidFill>
              <a:latin typeface="Arial"/>
              <a:cs typeface="Arial"/>
            </a:endParaRPr>
          </a:p>
          <a:p>
            <a:pPr marL="927100" lvl="1" indent="-304800">
              <a:lnSpc>
                <a:spcPts val="1360"/>
              </a:lnSpc>
              <a:buChar char="○"/>
              <a:tabLst>
                <a:tab pos="926465" algn="l"/>
                <a:tab pos="927100" algn="l"/>
              </a:tabLst>
            </a:pPr>
            <a:r>
              <a:rPr sz="1200" spc="-5" dirty="0">
                <a:solidFill>
                  <a:schemeClr val="tx1"/>
                </a:solidFill>
                <a:latin typeface="Arial"/>
                <a:cs typeface="Arial"/>
              </a:rPr>
              <a:t>Monitor </a:t>
            </a:r>
            <a:r>
              <a:rPr sz="1200" dirty="0">
                <a:solidFill>
                  <a:schemeClr val="tx1"/>
                </a:solidFill>
                <a:latin typeface="Arial"/>
                <a:cs typeface="Arial"/>
              </a:rPr>
              <a:t>policy </a:t>
            </a:r>
            <a:r>
              <a:rPr sz="1200" spc="-5" dirty="0">
                <a:solidFill>
                  <a:schemeClr val="tx1"/>
                </a:solidFill>
                <a:latin typeface="Arial"/>
                <a:cs typeface="Arial"/>
              </a:rPr>
              <a:t>implementation </a:t>
            </a:r>
            <a:r>
              <a:rPr sz="1200" dirty="0">
                <a:solidFill>
                  <a:schemeClr val="tx1"/>
                </a:solidFill>
                <a:latin typeface="Arial"/>
                <a:cs typeface="Arial"/>
              </a:rPr>
              <a:t>and ask </a:t>
            </a:r>
            <a:r>
              <a:rPr sz="1200" spc="-5" dirty="0">
                <a:solidFill>
                  <a:schemeClr val="tx1"/>
                </a:solidFill>
                <a:latin typeface="Arial"/>
                <a:cs typeface="Arial"/>
              </a:rPr>
              <a:t>critical questions </a:t>
            </a:r>
            <a:r>
              <a:rPr sz="1200" dirty="0">
                <a:solidFill>
                  <a:schemeClr val="tx1"/>
                </a:solidFill>
                <a:latin typeface="Arial"/>
                <a:cs typeface="Arial"/>
              </a:rPr>
              <a:t>in order </a:t>
            </a:r>
            <a:r>
              <a:rPr sz="1200" spc="-5" dirty="0">
                <a:solidFill>
                  <a:schemeClr val="tx1"/>
                </a:solidFill>
                <a:latin typeface="Arial"/>
                <a:cs typeface="Arial"/>
              </a:rPr>
              <a:t>to proactively identify </a:t>
            </a:r>
            <a:r>
              <a:rPr sz="1200" dirty="0">
                <a:solidFill>
                  <a:schemeClr val="tx1"/>
                </a:solidFill>
                <a:latin typeface="Arial"/>
                <a:cs typeface="Arial"/>
              </a:rPr>
              <a:t>risks and</a:t>
            </a:r>
            <a:r>
              <a:rPr sz="1200" spc="135" dirty="0">
                <a:solidFill>
                  <a:schemeClr val="tx1"/>
                </a:solidFill>
                <a:latin typeface="Arial"/>
                <a:cs typeface="Arial"/>
              </a:rPr>
              <a:t> </a:t>
            </a:r>
            <a:r>
              <a:rPr sz="1200" spc="-5" dirty="0">
                <a:solidFill>
                  <a:schemeClr val="tx1"/>
                </a:solidFill>
                <a:latin typeface="Arial"/>
                <a:cs typeface="Arial"/>
              </a:rPr>
              <a:t>potential</a:t>
            </a:r>
            <a:endParaRPr sz="1200" dirty="0">
              <a:solidFill>
                <a:schemeClr val="tx1"/>
              </a:solidFill>
              <a:latin typeface="Arial"/>
              <a:cs typeface="Arial"/>
            </a:endParaRPr>
          </a:p>
          <a:p>
            <a:pPr marL="926465" marR="73025">
              <a:lnSpc>
                <a:spcPts val="1400"/>
              </a:lnSpc>
              <a:spcBef>
                <a:spcPts val="140"/>
              </a:spcBef>
            </a:pPr>
            <a:r>
              <a:rPr sz="1200" spc="-5" dirty="0">
                <a:solidFill>
                  <a:schemeClr val="tx1"/>
                </a:solidFill>
                <a:latin typeface="Arial"/>
                <a:cs typeface="Arial"/>
              </a:rPr>
              <a:t>solutions, </a:t>
            </a:r>
            <a:r>
              <a:rPr lang="en-GB" sz="1200" spc="-5" dirty="0" smtClean="0">
                <a:solidFill>
                  <a:schemeClr val="tx1"/>
                </a:solidFill>
                <a:latin typeface="Arial"/>
                <a:cs typeface="Arial"/>
              </a:rPr>
              <a:t>in both </a:t>
            </a:r>
            <a:r>
              <a:rPr sz="1200" spc="-5" dirty="0" smtClean="0">
                <a:solidFill>
                  <a:schemeClr val="tx1"/>
                </a:solidFill>
                <a:latin typeface="Arial"/>
                <a:cs typeface="Arial"/>
              </a:rPr>
              <a:t>informal </a:t>
            </a:r>
            <a:r>
              <a:rPr sz="1200" spc="-5" dirty="0">
                <a:solidFill>
                  <a:schemeClr val="tx1"/>
                </a:solidFill>
                <a:latin typeface="Arial"/>
                <a:cs typeface="Arial"/>
              </a:rPr>
              <a:t>relationships </a:t>
            </a:r>
            <a:r>
              <a:rPr sz="1200" dirty="0">
                <a:solidFill>
                  <a:schemeClr val="tx1"/>
                </a:solidFill>
                <a:latin typeface="Arial"/>
                <a:cs typeface="Arial"/>
              </a:rPr>
              <a:t>and more </a:t>
            </a:r>
            <a:r>
              <a:rPr sz="1200" spc="-5" dirty="0">
                <a:solidFill>
                  <a:schemeClr val="tx1"/>
                </a:solidFill>
                <a:latin typeface="Arial"/>
                <a:cs typeface="Arial"/>
              </a:rPr>
              <a:t>formal </a:t>
            </a:r>
            <a:r>
              <a:rPr sz="1200" dirty="0">
                <a:solidFill>
                  <a:schemeClr val="tx1"/>
                </a:solidFill>
                <a:latin typeface="Arial"/>
                <a:cs typeface="Arial"/>
              </a:rPr>
              <a:t>governance </a:t>
            </a:r>
            <a:r>
              <a:rPr sz="1200" spc="-5" dirty="0">
                <a:solidFill>
                  <a:schemeClr val="tx1"/>
                </a:solidFill>
                <a:latin typeface="Arial"/>
                <a:cs typeface="Arial"/>
              </a:rPr>
              <a:t>(e.g. Implementation Task </a:t>
            </a:r>
            <a:r>
              <a:rPr sz="1200" spc="-5" dirty="0" smtClean="0">
                <a:solidFill>
                  <a:schemeClr val="tx1"/>
                </a:solidFill>
                <a:latin typeface="Arial"/>
                <a:cs typeface="Arial"/>
              </a:rPr>
              <a:t>Forces</a:t>
            </a:r>
            <a:r>
              <a:rPr sz="1200" spc="-5" dirty="0">
                <a:solidFill>
                  <a:schemeClr val="tx1"/>
                </a:solidFill>
                <a:latin typeface="Arial"/>
                <a:cs typeface="Arial"/>
              </a:rPr>
              <a:t>).</a:t>
            </a:r>
            <a:endParaRPr sz="1200" dirty="0">
              <a:solidFill>
                <a:schemeClr val="tx1"/>
              </a:solidFill>
              <a:latin typeface="Arial"/>
              <a:cs typeface="Arial"/>
            </a:endParaRPr>
          </a:p>
          <a:p>
            <a:pPr marL="469900" indent="-304800">
              <a:lnSpc>
                <a:spcPts val="1420"/>
              </a:lnSpc>
              <a:spcBef>
                <a:spcPts val="1060"/>
              </a:spcBef>
              <a:buFont typeface="Arial"/>
              <a:buChar char="●"/>
              <a:tabLst>
                <a:tab pos="469265" algn="l"/>
                <a:tab pos="469900" algn="l"/>
              </a:tabLst>
            </a:pPr>
            <a:r>
              <a:rPr sz="1200" b="1" spc="-5" dirty="0" smtClean="0">
                <a:solidFill>
                  <a:schemeClr val="tx1"/>
                </a:solidFill>
                <a:latin typeface="Arial"/>
                <a:cs typeface="Arial"/>
              </a:rPr>
              <a:t>Contribute </a:t>
            </a:r>
            <a:r>
              <a:rPr sz="1200" b="1" dirty="0">
                <a:solidFill>
                  <a:schemeClr val="tx1"/>
                </a:solidFill>
                <a:latin typeface="Arial"/>
                <a:cs typeface="Arial"/>
              </a:rPr>
              <a:t>to </a:t>
            </a:r>
            <a:r>
              <a:rPr sz="1200" b="1" spc="-5" dirty="0">
                <a:solidFill>
                  <a:schemeClr val="tx1"/>
                </a:solidFill>
                <a:latin typeface="Arial"/>
                <a:cs typeface="Arial"/>
              </a:rPr>
              <a:t>the Implementation Unit and wider Civil Service capability development</a:t>
            </a:r>
            <a:r>
              <a:rPr sz="1200" b="1" spc="55" dirty="0">
                <a:solidFill>
                  <a:schemeClr val="tx1"/>
                </a:solidFill>
                <a:latin typeface="Arial"/>
                <a:cs typeface="Arial"/>
              </a:rPr>
              <a:t> </a:t>
            </a:r>
            <a:r>
              <a:rPr sz="1200" b="1" spc="-5" dirty="0">
                <a:solidFill>
                  <a:schemeClr val="tx1"/>
                </a:solidFill>
                <a:latin typeface="Arial"/>
                <a:cs typeface="Arial"/>
              </a:rPr>
              <a:t>programme</a:t>
            </a:r>
            <a:endParaRPr sz="1200" dirty="0">
              <a:solidFill>
                <a:schemeClr val="tx1"/>
              </a:solidFill>
              <a:latin typeface="Arial"/>
              <a:cs typeface="Arial"/>
            </a:endParaRPr>
          </a:p>
          <a:p>
            <a:pPr marL="927100" marR="140970" lvl="1" indent="-304800">
              <a:lnSpc>
                <a:spcPts val="1400"/>
              </a:lnSpc>
              <a:spcBef>
                <a:spcPts val="60"/>
              </a:spcBef>
              <a:buChar char="○"/>
              <a:tabLst>
                <a:tab pos="926465" algn="l"/>
                <a:tab pos="927100" algn="l"/>
              </a:tabLst>
            </a:pPr>
            <a:r>
              <a:rPr sz="1200" dirty="0">
                <a:solidFill>
                  <a:schemeClr val="tx1"/>
                </a:solidFill>
                <a:latin typeface="Arial"/>
                <a:cs typeface="Arial"/>
              </a:rPr>
              <a:t>Help spread </a:t>
            </a:r>
            <a:r>
              <a:rPr sz="1200" spc="-5" dirty="0">
                <a:solidFill>
                  <a:schemeClr val="tx1"/>
                </a:solidFill>
                <a:latin typeface="Arial"/>
                <a:cs typeface="Arial"/>
              </a:rPr>
              <a:t>implementation capability </a:t>
            </a:r>
            <a:r>
              <a:rPr sz="1200" dirty="0">
                <a:solidFill>
                  <a:schemeClr val="tx1"/>
                </a:solidFill>
                <a:latin typeface="Arial"/>
                <a:cs typeface="Arial"/>
              </a:rPr>
              <a:t>and </a:t>
            </a:r>
            <a:r>
              <a:rPr sz="1200" spc="-5" dirty="0">
                <a:solidFill>
                  <a:schemeClr val="tx1"/>
                </a:solidFill>
                <a:latin typeface="Arial"/>
                <a:cs typeface="Arial"/>
              </a:rPr>
              <a:t>other </a:t>
            </a:r>
            <a:r>
              <a:rPr sz="1200" dirty="0">
                <a:solidFill>
                  <a:schemeClr val="tx1"/>
                </a:solidFill>
                <a:latin typeface="Arial"/>
                <a:cs typeface="Arial"/>
              </a:rPr>
              <a:t>relevant skills </a:t>
            </a:r>
            <a:r>
              <a:rPr sz="1200" spc="-5" dirty="0">
                <a:solidFill>
                  <a:schemeClr val="tx1"/>
                </a:solidFill>
                <a:latin typeface="Arial"/>
                <a:cs typeface="Arial"/>
              </a:rPr>
              <a:t>to IU </a:t>
            </a:r>
            <a:r>
              <a:rPr sz="1200" dirty="0">
                <a:solidFill>
                  <a:schemeClr val="tx1"/>
                </a:solidFill>
                <a:latin typeface="Arial"/>
                <a:cs typeface="Arial"/>
              </a:rPr>
              <a:t>colleagues and civil </a:t>
            </a:r>
            <a:r>
              <a:rPr sz="1200" spc="-5" dirty="0">
                <a:solidFill>
                  <a:schemeClr val="tx1"/>
                </a:solidFill>
                <a:latin typeface="Arial"/>
                <a:cs typeface="Arial"/>
              </a:rPr>
              <a:t>servants </a:t>
            </a:r>
            <a:r>
              <a:rPr sz="1200" dirty="0">
                <a:solidFill>
                  <a:schemeClr val="tx1"/>
                </a:solidFill>
                <a:latin typeface="Arial"/>
                <a:cs typeface="Arial"/>
              </a:rPr>
              <a:t>across  </a:t>
            </a:r>
            <a:r>
              <a:rPr sz="1200" spc="-5" dirty="0">
                <a:solidFill>
                  <a:schemeClr val="tx1"/>
                </a:solidFill>
                <a:latin typeface="Arial"/>
                <a:cs typeface="Arial"/>
              </a:rPr>
              <a:t>Whitehall through training</a:t>
            </a:r>
            <a:r>
              <a:rPr sz="1200" spc="5" dirty="0">
                <a:solidFill>
                  <a:schemeClr val="tx1"/>
                </a:solidFill>
                <a:latin typeface="Arial"/>
                <a:cs typeface="Arial"/>
              </a:rPr>
              <a:t> </a:t>
            </a:r>
            <a:r>
              <a:rPr sz="1200" dirty="0">
                <a:solidFill>
                  <a:schemeClr val="tx1"/>
                </a:solidFill>
                <a:latin typeface="Arial"/>
                <a:cs typeface="Arial"/>
              </a:rPr>
              <a:t>sessions.</a:t>
            </a:r>
          </a:p>
          <a:p>
            <a:pPr marL="927100" marR="750570" lvl="1" indent="-304800">
              <a:lnSpc>
                <a:spcPts val="1400"/>
              </a:lnSpc>
              <a:spcBef>
                <a:spcPts val="100"/>
              </a:spcBef>
              <a:buChar char="○"/>
              <a:tabLst>
                <a:tab pos="926465" algn="l"/>
                <a:tab pos="927100" algn="l"/>
              </a:tabLst>
            </a:pPr>
            <a:r>
              <a:rPr sz="1200" dirty="0">
                <a:solidFill>
                  <a:schemeClr val="tx1"/>
                </a:solidFill>
                <a:latin typeface="Arial"/>
                <a:cs typeface="Arial"/>
              </a:rPr>
              <a:t>Assist </a:t>
            </a:r>
            <a:r>
              <a:rPr sz="1200" spc="-5" dirty="0">
                <a:solidFill>
                  <a:schemeClr val="tx1"/>
                </a:solidFill>
                <a:latin typeface="Arial"/>
                <a:cs typeface="Arial"/>
              </a:rPr>
              <a:t>the IU’s </a:t>
            </a:r>
            <a:r>
              <a:rPr sz="1200" dirty="0">
                <a:solidFill>
                  <a:schemeClr val="tx1"/>
                </a:solidFill>
                <a:latin typeface="Arial"/>
                <a:cs typeface="Arial"/>
              </a:rPr>
              <a:t>development programme by </a:t>
            </a:r>
            <a:r>
              <a:rPr sz="1200" spc="-5" dirty="0">
                <a:solidFill>
                  <a:schemeClr val="tx1"/>
                </a:solidFill>
                <a:latin typeface="Arial"/>
                <a:cs typeface="Arial"/>
              </a:rPr>
              <a:t>contributing to the </a:t>
            </a:r>
            <a:r>
              <a:rPr sz="1200" dirty="0">
                <a:solidFill>
                  <a:schemeClr val="tx1"/>
                </a:solidFill>
                <a:latin typeface="Arial"/>
                <a:cs typeface="Arial"/>
              </a:rPr>
              <a:t>development of new learning and  development</a:t>
            </a:r>
            <a:r>
              <a:rPr sz="1200" spc="-10" dirty="0">
                <a:solidFill>
                  <a:schemeClr val="tx1"/>
                </a:solidFill>
                <a:latin typeface="Arial"/>
                <a:cs typeface="Arial"/>
              </a:rPr>
              <a:t> </a:t>
            </a:r>
            <a:r>
              <a:rPr sz="1200" spc="-5" dirty="0">
                <a:solidFill>
                  <a:schemeClr val="tx1"/>
                </a:solidFill>
                <a:latin typeface="Arial"/>
                <a:cs typeface="Arial"/>
              </a:rPr>
              <a:t>material.</a:t>
            </a:r>
            <a:endParaRPr sz="1200" dirty="0">
              <a:solidFill>
                <a:schemeClr val="tx1"/>
              </a:solidFill>
              <a:latin typeface="Arial"/>
              <a:cs typeface="Arial"/>
            </a:endParaRPr>
          </a:p>
        </p:txBody>
      </p:sp>
      <p:sp>
        <p:nvSpPr>
          <p:cNvPr id="3" name="object 3"/>
          <p:cNvSpPr/>
          <p:nvPr/>
        </p:nvSpPr>
        <p:spPr>
          <a:xfrm>
            <a:off x="0" y="286789"/>
            <a:ext cx="1442257" cy="5569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340415"/>
            <a:ext cx="1368425" cy="405130"/>
          </a:xfrm>
          <a:custGeom>
            <a:avLst/>
            <a:gdLst/>
            <a:ahLst/>
            <a:cxnLst/>
            <a:rect l="l" t="t" r="r" b="b"/>
            <a:pathLst>
              <a:path w="1368425" h="405130">
                <a:moveTo>
                  <a:pt x="0" y="0"/>
                </a:moveTo>
                <a:lnTo>
                  <a:pt x="1368425" y="0"/>
                </a:lnTo>
                <a:lnTo>
                  <a:pt x="1368425" y="404811"/>
                </a:lnTo>
                <a:lnTo>
                  <a:pt x="0" y="404811"/>
                </a:lnTo>
                <a:lnTo>
                  <a:pt x="0" y="0"/>
                </a:lnTo>
                <a:close/>
              </a:path>
            </a:pathLst>
          </a:custGeom>
          <a:solidFill>
            <a:srgbClr val="00557B"/>
          </a:solidFill>
        </p:spPr>
        <p:txBody>
          <a:bodyPr wrap="square" lIns="0" tIns="0" rIns="0" bIns="0" rtlCol="0"/>
          <a:lstStyle/>
          <a:p>
            <a:endParaRPr/>
          </a:p>
        </p:txBody>
      </p:sp>
      <p:sp>
        <p:nvSpPr>
          <p:cNvPr id="5" name="object 5"/>
          <p:cNvSpPr/>
          <p:nvPr/>
        </p:nvSpPr>
        <p:spPr>
          <a:xfrm>
            <a:off x="0" y="340416"/>
            <a:ext cx="1368425" cy="405130"/>
          </a:xfrm>
          <a:custGeom>
            <a:avLst/>
            <a:gdLst/>
            <a:ahLst/>
            <a:cxnLst/>
            <a:rect l="l" t="t" r="r" b="b"/>
            <a:pathLst>
              <a:path w="1368425" h="405130">
                <a:moveTo>
                  <a:pt x="0" y="0"/>
                </a:moveTo>
                <a:lnTo>
                  <a:pt x="1368424" y="0"/>
                </a:lnTo>
                <a:lnTo>
                  <a:pt x="1368424" y="404810"/>
                </a:lnTo>
                <a:lnTo>
                  <a:pt x="0" y="404810"/>
                </a:lnTo>
                <a:lnTo>
                  <a:pt x="0" y="0"/>
                </a:lnTo>
                <a:close/>
              </a:path>
            </a:pathLst>
          </a:custGeom>
          <a:ln w="9524">
            <a:solidFill>
              <a:srgbClr val="00557B"/>
            </a:solidFill>
          </a:ln>
        </p:spPr>
        <p:txBody>
          <a:bodyPr wrap="square" lIns="0" tIns="0" rIns="0" bIns="0" rtlCol="0"/>
          <a:lstStyle/>
          <a:p>
            <a:endParaRPr/>
          </a:p>
        </p:txBody>
      </p:sp>
      <p:sp>
        <p:nvSpPr>
          <p:cNvPr id="6" name="object 6"/>
          <p:cNvSpPr txBox="1"/>
          <p:nvPr/>
        </p:nvSpPr>
        <p:spPr>
          <a:xfrm>
            <a:off x="375618" y="461540"/>
            <a:ext cx="6223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W</a:t>
            </a:r>
            <a:r>
              <a:rPr sz="900" b="1" dirty="0">
                <a:solidFill>
                  <a:srgbClr val="FFFFFF"/>
                </a:solidFill>
                <a:latin typeface="Arial"/>
                <a:cs typeface="Arial"/>
              </a:rPr>
              <a:t>E</a:t>
            </a:r>
            <a:r>
              <a:rPr sz="900" b="1" spc="-5" dirty="0">
                <a:solidFill>
                  <a:srgbClr val="FFFFFF"/>
                </a:solidFill>
                <a:latin typeface="Arial"/>
                <a:cs typeface="Arial"/>
              </a:rPr>
              <a:t>L</a:t>
            </a:r>
            <a:r>
              <a:rPr sz="900" b="1" dirty="0">
                <a:solidFill>
                  <a:srgbClr val="FFFFFF"/>
                </a:solidFill>
                <a:latin typeface="Arial"/>
                <a:cs typeface="Arial"/>
              </a:rPr>
              <a:t>C</a:t>
            </a:r>
            <a:r>
              <a:rPr sz="900" b="1" spc="-5" dirty="0">
                <a:solidFill>
                  <a:srgbClr val="FFFFFF"/>
                </a:solidFill>
                <a:latin typeface="Arial"/>
                <a:cs typeface="Arial"/>
              </a:rPr>
              <a:t>OME</a:t>
            </a:r>
            <a:endParaRPr sz="900">
              <a:latin typeface="Arial"/>
              <a:cs typeface="Arial"/>
            </a:endParaRPr>
          </a:p>
        </p:txBody>
      </p:sp>
      <p:sp>
        <p:nvSpPr>
          <p:cNvPr id="7" name="object 7"/>
          <p:cNvSpPr/>
          <p:nvPr/>
        </p:nvSpPr>
        <p:spPr>
          <a:xfrm>
            <a:off x="1292628" y="286789"/>
            <a:ext cx="1749828" cy="55695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400694" y="332508"/>
            <a:ext cx="1525385" cy="457199"/>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368425" y="340415"/>
            <a:ext cx="1598295" cy="405130"/>
          </a:xfrm>
          <a:custGeom>
            <a:avLst/>
            <a:gdLst/>
            <a:ahLst/>
            <a:cxnLst/>
            <a:rect l="l" t="t" r="r" b="b"/>
            <a:pathLst>
              <a:path w="1598295" h="405130">
                <a:moveTo>
                  <a:pt x="0" y="0"/>
                </a:moveTo>
                <a:lnTo>
                  <a:pt x="1598134" y="0"/>
                </a:lnTo>
                <a:lnTo>
                  <a:pt x="1598134" y="404811"/>
                </a:lnTo>
                <a:lnTo>
                  <a:pt x="0" y="404811"/>
                </a:lnTo>
                <a:lnTo>
                  <a:pt x="0" y="0"/>
                </a:lnTo>
                <a:close/>
              </a:path>
            </a:pathLst>
          </a:custGeom>
          <a:solidFill>
            <a:srgbClr val="00557B"/>
          </a:solidFill>
        </p:spPr>
        <p:txBody>
          <a:bodyPr wrap="square" lIns="0" tIns="0" rIns="0" bIns="0" rtlCol="0"/>
          <a:lstStyle/>
          <a:p>
            <a:endParaRPr/>
          </a:p>
        </p:txBody>
      </p:sp>
      <p:sp>
        <p:nvSpPr>
          <p:cNvPr id="10" name="object 10"/>
          <p:cNvSpPr/>
          <p:nvPr/>
        </p:nvSpPr>
        <p:spPr>
          <a:xfrm>
            <a:off x="1368425" y="340416"/>
            <a:ext cx="1598295" cy="405130"/>
          </a:xfrm>
          <a:custGeom>
            <a:avLst/>
            <a:gdLst/>
            <a:ahLst/>
            <a:cxnLst/>
            <a:rect l="l" t="t" r="r" b="b"/>
            <a:pathLst>
              <a:path w="1598295" h="405130">
                <a:moveTo>
                  <a:pt x="0" y="0"/>
                </a:moveTo>
                <a:lnTo>
                  <a:pt x="1598134" y="0"/>
                </a:lnTo>
                <a:lnTo>
                  <a:pt x="1598134" y="404810"/>
                </a:lnTo>
                <a:lnTo>
                  <a:pt x="0" y="404810"/>
                </a:lnTo>
                <a:lnTo>
                  <a:pt x="0" y="0"/>
                </a:lnTo>
                <a:close/>
              </a:path>
            </a:pathLst>
          </a:custGeom>
          <a:ln w="9524">
            <a:solidFill>
              <a:srgbClr val="00557B"/>
            </a:solidFill>
          </a:ln>
        </p:spPr>
        <p:txBody>
          <a:bodyPr wrap="square" lIns="0" tIns="0" rIns="0" bIns="0" rtlCol="0"/>
          <a:lstStyle/>
          <a:p>
            <a:endParaRPr/>
          </a:p>
        </p:txBody>
      </p:sp>
      <p:sp>
        <p:nvSpPr>
          <p:cNvPr id="11" name="object 11"/>
          <p:cNvSpPr txBox="1"/>
          <p:nvPr/>
        </p:nvSpPr>
        <p:spPr>
          <a:xfrm>
            <a:off x="1494024" y="392960"/>
            <a:ext cx="1352550" cy="289560"/>
          </a:xfrm>
          <a:prstGeom prst="rect">
            <a:avLst/>
          </a:prstGeom>
        </p:spPr>
        <p:txBody>
          <a:bodyPr vert="horz" wrap="square" lIns="0" tIns="25400" rIns="0" bIns="0" rtlCol="0">
            <a:spAutoFit/>
          </a:bodyPr>
          <a:lstStyle/>
          <a:p>
            <a:pPr marL="12700" marR="5080" indent="329565">
              <a:lnSpc>
                <a:spcPts val="1000"/>
              </a:lnSpc>
              <a:spcBef>
                <a:spcPts val="200"/>
              </a:spcBef>
            </a:pPr>
            <a:r>
              <a:rPr sz="900" b="1" spc="-5" dirty="0">
                <a:solidFill>
                  <a:srgbClr val="FFFFFF"/>
                </a:solidFill>
                <a:latin typeface="Arial"/>
                <a:cs typeface="Arial"/>
              </a:rPr>
              <a:t>ABOUT THE  IMPLEMENTATION</a:t>
            </a:r>
            <a:r>
              <a:rPr sz="900" b="1" spc="-40" dirty="0">
                <a:solidFill>
                  <a:srgbClr val="FFFFFF"/>
                </a:solidFill>
                <a:latin typeface="Arial"/>
                <a:cs typeface="Arial"/>
              </a:rPr>
              <a:t> </a:t>
            </a:r>
            <a:r>
              <a:rPr sz="900" b="1" spc="-5" dirty="0">
                <a:solidFill>
                  <a:srgbClr val="FFFFFF"/>
                </a:solidFill>
                <a:latin typeface="Arial"/>
                <a:cs typeface="Arial"/>
              </a:rPr>
              <a:t>UNIT</a:t>
            </a:r>
            <a:endParaRPr sz="900">
              <a:latin typeface="Arial"/>
              <a:cs typeface="Arial"/>
            </a:endParaRPr>
          </a:p>
        </p:txBody>
      </p:sp>
      <p:sp>
        <p:nvSpPr>
          <p:cNvPr id="12" name="object 12"/>
          <p:cNvSpPr/>
          <p:nvPr/>
        </p:nvSpPr>
        <p:spPr>
          <a:xfrm>
            <a:off x="2892828" y="286789"/>
            <a:ext cx="1587731" cy="556952"/>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2966558" y="340415"/>
            <a:ext cx="1438910" cy="405130"/>
          </a:xfrm>
          <a:custGeom>
            <a:avLst/>
            <a:gdLst/>
            <a:ahLst/>
            <a:cxnLst/>
            <a:rect l="l" t="t" r="r" b="b"/>
            <a:pathLst>
              <a:path w="1438910" h="405130">
                <a:moveTo>
                  <a:pt x="0" y="0"/>
                </a:moveTo>
                <a:lnTo>
                  <a:pt x="1438631" y="0"/>
                </a:lnTo>
                <a:lnTo>
                  <a:pt x="1438631" y="404811"/>
                </a:lnTo>
                <a:lnTo>
                  <a:pt x="0" y="404811"/>
                </a:lnTo>
                <a:lnTo>
                  <a:pt x="0" y="0"/>
                </a:lnTo>
                <a:close/>
              </a:path>
            </a:pathLst>
          </a:custGeom>
          <a:solidFill>
            <a:srgbClr val="00557B"/>
          </a:solidFill>
        </p:spPr>
        <p:txBody>
          <a:bodyPr wrap="square" lIns="0" tIns="0" rIns="0" bIns="0" rtlCol="0"/>
          <a:lstStyle/>
          <a:p>
            <a:endParaRPr/>
          </a:p>
        </p:txBody>
      </p:sp>
      <p:sp>
        <p:nvSpPr>
          <p:cNvPr id="14" name="object 14"/>
          <p:cNvSpPr/>
          <p:nvPr/>
        </p:nvSpPr>
        <p:spPr>
          <a:xfrm>
            <a:off x="2966558" y="340416"/>
            <a:ext cx="1438910" cy="405130"/>
          </a:xfrm>
          <a:custGeom>
            <a:avLst/>
            <a:gdLst/>
            <a:ahLst/>
            <a:cxnLst/>
            <a:rect l="l" t="t" r="r" b="b"/>
            <a:pathLst>
              <a:path w="1438910" h="405130">
                <a:moveTo>
                  <a:pt x="0" y="0"/>
                </a:moveTo>
                <a:lnTo>
                  <a:pt x="1438632" y="0"/>
                </a:lnTo>
                <a:lnTo>
                  <a:pt x="1438632" y="404810"/>
                </a:lnTo>
                <a:lnTo>
                  <a:pt x="0" y="404810"/>
                </a:lnTo>
                <a:lnTo>
                  <a:pt x="0" y="0"/>
                </a:lnTo>
                <a:close/>
              </a:path>
            </a:pathLst>
          </a:custGeom>
          <a:ln w="9524">
            <a:solidFill>
              <a:srgbClr val="00557B"/>
            </a:solidFill>
          </a:ln>
        </p:spPr>
        <p:txBody>
          <a:bodyPr wrap="square" lIns="0" tIns="0" rIns="0" bIns="0" rtlCol="0"/>
          <a:lstStyle/>
          <a:p>
            <a:endParaRPr/>
          </a:p>
        </p:txBody>
      </p:sp>
      <p:sp>
        <p:nvSpPr>
          <p:cNvPr id="15" name="object 15"/>
          <p:cNvSpPr txBox="1"/>
          <p:nvPr/>
        </p:nvSpPr>
        <p:spPr>
          <a:xfrm>
            <a:off x="3301602" y="461540"/>
            <a:ext cx="77533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OUR</a:t>
            </a:r>
            <a:r>
              <a:rPr sz="900" b="1" spc="-50" dirty="0">
                <a:solidFill>
                  <a:srgbClr val="FFFFFF"/>
                </a:solidFill>
                <a:latin typeface="Arial"/>
                <a:cs typeface="Arial"/>
              </a:rPr>
              <a:t> </a:t>
            </a:r>
            <a:r>
              <a:rPr sz="900" b="1" spc="-5" dirty="0">
                <a:solidFill>
                  <a:srgbClr val="FFFFFF"/>
                </a:solidFill>
                <a:latin typeface="Arial"/>
                <a:cs typeface="Arial"/>
              </a:rPr>
              <a:t>PEOPLE</a:t>
            </a:r>
            <a:endParaRPr sz="900">
              <a:latin typeface="Arial"/>
              <a:cs typeface="Arial"/>
            </a:endParaRPr>
          </a:p>
        </p:txBody>
      </p:sp>
      <p:sp>
        <p:nvSpPr>
          <p:cNvPr id="16" name="object 16"/>
          <p:cNvSpPr/>
          <p:nvPr/>
        </p:nvSpPr>
        <p:spPr>
          <a:xfrm>
            <a:off x="4330930" y="286789"/>
            <a:ext cx="1932708" cy="556952"/>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4451465" y="332508"/>
            <a:ext cx="1691639" cy="45719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4405190" y="340416"/>
            <a:ext cx="1784985" cy="405130"/>
          </a:xfrm>
          <a:custGeom>
            <a:avLst/>
            <a:gdLst/>
            <a:ahLst/>
            <a:cxnLst/>
            <a:rect l="l" t="t" r="r" b="b"/>
            <a:pathLst>
              <a:path w="1784985" h="405130">
                <a:moveTo>
                  <a:pt x="0" y="0"/>
                </a:moveTo>
                <a:lnTo>
                  <a:pt x="1784734" y="0"/>
                </a:lnTo>
                <a:lnTo>
                  <a:pt x="1784734" y="404810"/>
                </a:lnTo>
                <a:lnTo>
                  <a:pt x="0" y="404810"/>
                </a:lnTo>
                <a:lnTo>
                  <a:pt x="0" y="0"/>
                </a:lnTo>
                <a:close/>
              </a:path>
            </a:pathLst>
          </a:custGeom>
          <a:ln w="9524">
            <a:solidFill>
              <a:srgbClr val="00557B"/>
            </a:solidFill>
          </a:ln>
        </p:spPr>
        <p:txBody>
          <a:bodyPr wrap="square" lIns="0" tIns="0" rIns="0" bIns="0" rtlCol="0"/>
          <a:lstStyle/>
          <a:p>
            <a:endParaRPr/>
          </a:p>
        </p:txBody>
      </p:sp>
      <p:sp>
        <p:nvSpPr>
          <p:cNvPr id="19" name="object 19"/>
          <p:cNvSpPr txBox="1"/>
          <p:nvPr/>
        </p:nvSpPr>
        <p:spPr>
          <a:xfrm>
            <a:off x="4541797" y="392960"/>
            <a:ext cx="1518285" cy="289560"/>
          </a:xfrm>
          <a:prstGeom prst="rect">
            <a:avLst/>
          </a:prstGeom>
        </p:spPr>
        <p:txBody>
          <a:bodyPr vert="horz" wrap="square" lIns="0" tIns="25400" rIns="0" bIns="0" rtlCol="0">
            <a:spAutoFit/>
          </a:bodyPr>
          <a:lstStyle/>
          <a:p>
            <a:pPr marL="47625" marR="5080" indent="-35560">
              <a:lnSpc>
                <a:spcPts val="1000"/>
              </a:lnSpc>
              <a:spcBef>
                <a:spcPts val="200"/>
              </a:spcBef>
            </a:pPr>
            <a:r>
              <a:rPr sz="900" b="1" dirty="0">
                <a:solidFill>
                  <a:srgbClr val="004368"/>
                </a:solidFill>
                <a:latin typeface="Arial"/>
                <a:cs typeface="Arial"/>
              </a:rPr>
              <a:t>VACANCY </a:t>
            </a:r>
            <a:r>
              <a:rPr sz="900" b="1" spc="-5" dirty="0">
                <a:solidFill>
                  <a:srgbClr val="004368"/>
                </a:solidFill>
                <a:latin typeface="Arial"/>
                <a:cs typeface="Arial"/>
              </a:rPr>
              <a:t>DESCRIPTION</a:t>
            </a:r>
            <a:r>
              <a:rPr sz="900" b="1" spc="-65" dirty="0">
                <a:solidFill>
                  <a:srgbClr val="004368"/>
                </a:solidFill>
                <a:latin typeface="Arial"/>
                <a:cs typeface="Arial"/>
              </a:rPr>
              <a:t> </a:t>
            </a:r>
            <a:r>
              <a:rPr sz="900" b="1" dirty="0">
                <a:solidFill>
                  <a:srgbClr val="004368"/>
                </a:solidFill>
                <a:latin typeface="Arial"/>
                <a:cs typeface="Arial"/>
              </a:rPr>
              <a:t>&amp;  </a:t>
            </a:r>
            <a:r>
              <a:rPr sz="900" b="1" spc="-5" dirty="0">
                <a:solidFill>
                  <a:srgbClr val="004368"/>
                </a:solidFill>
                <a:latin typeface="Arial"/>
                <a:cs typeface="Arial"/>
              </a:rPr>
              <a:t>RECRUITMENT</a:t>
            </a:r>
            <a:r>
              <a:rPr sz="900" b="1" spc="-20" dirty="0">
                <a:solidFill>
                  <a:srgbClr val="004368"/>
                </a:solidFill>
                <a:latin typeface="Arial"/>
                <a:cs typeface="Arial"/>
              </a:rPr>
              <a:t> </a:t>
            </a:r>
            <a:r>
              <a:rPr sz="900" b="1" spc="-5" dirty="0">
                <a:solidFill>
                  <a:srgbClr val="004368"/>
                </a:solidFill>
                <a:latin typeface="Arial"/>
                <a:cs typeface="Arial"/>
              </a:rPr>
              <a:t>PROCESS</a:t>
            </a:r>
            <a:endParaRPr sz="900">
              <a:latin typeface="Arial"/>
              <a:cs typeface="Arial"/>
            </a:endParaRPr>
          </a:p>
        </p:txBody>
      </p:sp>
      <p:sp>
        <p:nvSpPr>
          <p:cNvPr id="20" name="object 20"/>
          <p:cNvSpPr/>
          <p:nvPr/>
        </p:nvSpPr>
        <p:spPr>
          <a:xfrm>
            <a:off x="6126479" y="286789"/>
            <a:ext cx="1616825" cy="556952"/>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6199849" y="340415"/>
            <a:ext cx="1470025" cy="405130"/>
          </a:xfrm>
          <a:custGeom>
            <a:avLst/>
            <a:gdLst/>
            <a:ahLst/>
            <a:cxnLst/>
            <a:rect l="l" t="t" r="r" b="b"/>
            <a:pathLst>
              <a:path w="1470025" h="405130">
                <a:moveTo>
                  <a:pt x="0" y="0"/>
                </a:moveTo>
                <a:lnTo>
                  <a:pt x="1469551" y="0"/>
                </a:lnTo>
                <a:lnTo>
                  <a:pt x="1469551" y="404811"/>
                </a:lnTo>
                <a:lnTo>
                  <a:pt x="0" y="404811"/>
                </a:lnTo>
                <a:lnTo>
                  <a:pt x="0" y="0"/>
                </a:lnTo>
                <a:close/>
              </a:path>
            </a:pathLst>
          </a:custGeom>
          <a:solidFill>
            <a:srgbClr val="00557B"/>
          </a:solidFill>
        </p:spPr>
        <p:txBody>
          <a:bodyPr wrap="square" lIns="0" tIns="0" rIns="0" bIns="0" rtlCol="0"/>
          <a:lstStyle/>
          <a:p>
            <a:endParaRPr/>
          </a:p>
        </p:txBody>
      </p:sp>
      <p:sp>
        <p:nvSpPr>
          <p:cNvPr id="22" name="object 22"/>
          <p:cNvSpPr/>
          <p:nvPr/>
        </p:nvSpPr>
        <p:spPr>
          <a:xfrm>
            <a:off x="6199849" y="340416"/>
            <a:ext cx="1470025" cy="405130"/>
          </a:xfrm>
          <a:custGeom>
            <a:avLst/>
            <a:gdLst/>
            <a:ahLst/>
            <a:cxnLst/>
            <a:rect l="l" t="t" r="r" b="b"/>
            <a:pathLst>
              <a:path w="1470025" h="405130">
                <a:moveTo>
                  <a:pt x="0" y="0"/>
                </a:moveTo>
                <a:lnTo>
                  <a:pt x="1469550" y="0"/>
                </a:lnTo>
                <a:lnTo>
                  <a:pt x="1469550" y="404810"/>
                </a:lnTo>
                <a:lnTo>
                  <a:pt x="0" y="404810"/>
                </a:lnTo>
                <a:lnTo>
                  <a:pt x="0" y="0"/>
                </a:lnTo>
                <a:close/>
              </a:path>
            </a:pathLst>
          </a:custGeom>
          <a:ln w="9524">
            <a:solidFill>
              <a:srgbClr val="00557B"/>
            </a:solidFill>
          </a:ln>
        </p:spPr>
        <p:txBody>
          <a:bodyPr wrap="square" lIns="0" tIns="0" rIns="0" bIns="0" rtlCol="0"/>
          <a:lstStyle/>
          <a:p>
            <a:endParaRPr/>
          </a:p>
        </p:txBody>
      </p:sp>
      <p:sp>
        <p:nvSpPr>
          <p:cNvPr id="23" name="object 23"/>
          <p:cNvSpPr txBox="1"/>
          <p:nvPr/>
        </p:nvSpPr>
        <p:spPr>
          <a:xfrm>
            <a:off x="6318248" y="461540"/>
            <a:ext cx="12382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FFFFFF"/>
                </a:solidFill>
                <a:latin typeface="Arial"/>
                <a:cs typeface="Arial"/>
              </a:rPr>
              <a:t>INDICATIVE</a:t>
            </a:r>
            <a:r>
              <a:rPr sz="900" b="1" spc="-35" dirty="0">
                <a:solidFill>
                  <a:srgbClr val="FFFFFF"/>
                </a:solidFill>
                <a:latin typeface="Arial"/>
                <a:cs typeface="Arial"/>
              </a:rPr>
              <a:t> </a:t>
            </a:r>
            <a:r>
              <a:rPr sz="900" b="1" spc="-5" dirty="0">
                <a:solidFill>
                  <a:srgbClr val="FFFFFF"/>
                </a:solidFill>
                <a:latin typeface="Arial"/>
                <a:cs typeface="Arial"/>
              </a:rPr>
              <a:t>TIMELINE</a:t>
            </a:r>
            <a:endParaRPr sz="900">
              <a:latin typeface="Arial"/>
              <a:cs typeface="Arial"/>
            </a:endParaRPr>
          </a:p>
        </p:txBody>
      </p:sp>
      <p:sp>
        <p:nvSpPr>
          <p:cNvPr id="24" name="object 24"/>
          <p:cNvSpPr/>
          <p:nvPr/>
        </p:nvSpPr>
        <p:spPr>
          <a:xfrm>
            <a:off x="7593675" y="286789"/>
            <a:ext cx="1550323" cy="556952"/>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7664334" y="332508"/>
            <a:ext cx="1479664" cy="457199"/>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7669399" y="340415"/>
            <a:ext cx="1475105" cy="405130"/>
          </a:xfrm>
          <a:custGeom>
            <a:avLst/>
            <a:gdLst/>
            <a:ahLst/>
            <a:cxnLst/>
            <a:rect l="l" t="t" r="r" b="b"/>
            <a:pathLst>
              <a:path w="1475104" h="405130">
                <a:moveTo>
                  <a:pt x="0" y="0"/>
                </a:moveTo>
                <a:lnTo>
                  <a:pt x="1474598" y="0"/>
                </a:lnTo>
                <a:lnTo>
                  <a:pt x="1474598" y="404811"/>
                </a:lnTo>
                <a:lnTo>
                  <a:pt x="0" y="404811"/>
                </a:lnTo>
                <a:lnTo>
                  <a:pt x="0" y="0"/>
                </a:lnTo>
                <a:close/>
              </a:path>
            </a:pathLst>
          </a:custGeom>
          <a:solidFill>
            <a:srgbClr val="00557B"/>
          </a:solidFill>
        </p:spPr>
        <p:txBody>
          <a:bodyPr wrap="square" lIns="0" tIns="0" rIns="0" bIns="0" rtlCol="0"/>
          <a:lstStyle/>
          <a:p>
            <a:endParaRPr/>
          </a:p>
        </p:txBody>
      </p:sp>
      <p:sp>
        <p:nvSpPr>
          <p:cNvPr id="27" name="object 27"/>
          <p:cNvSpPr/>
          <p:nvPr/>
        </p:nvSpPr>
        <p:spPr>
          <a:xfrm>
            <a:off x="7669399" y="340416"/>
            <a:ext cx="1475105" cy="405130"/>
          </a:xfrm>
          <a:custGeom>
            <a:avLst/>
            <a:gdLst/>
            <a:ahLst/>
            <a:cxnLst/>
            <a:rect l="l" t="t" r="r" b="b"/>
            <a:pathLst>
              <a:path w="1475104" h="405130">
                <a:moveTo>
                  <a:pt x="0" y="0"/>
                </a:moveTo>
                <a:lnTo>
                  <a:pt x="1474598" y="0"/>
                </a:lnTo>
                <a:lnTo>
                  <a:pt x="1474598" y="404810"/>
                </a:lnTo>
                <a:lnTo>
                  <a:pt x="0" y="404810"/>
                </a:lnTo>
                <a:lnTo>
                  <a:pt x="0" y="0"/>
                </a:lnTo>
                <a:close/>
              </a:path>
            </a:pathLst>
          </a:custGeom>
          <a:ln w="9524">
            <a:solidFill>
              <a:srgbClr val="00557B"/>
            </a:solidFill>
          </a:ln>
        </p:spPr>
        <p:txBody>
          <a:bodyPr wrap="square" lIns="0" tIns="0" rIns="0" bIns="0" rtlCol="0"/>
          <a:lstStyle/>
          <a:p>
            <a:endParaRPr/>
          </a:p>
        </p:txBody>
      </p:sp>
      <p:sp>
        <p:nvSpPr>
          <p:cNvPr id="28" name="object 28"/>
          <p:cNvSpPr txBox="1"/>
          <p:nvPr/>
        </p:nvSpPr>
        <p:spPr>
          <a:xfrm>
            <a:off x="7748908" y="392960"/>
            <a:ext cx="1321435" cy="289560"/>
          </a:xfrm>
          <a:prstGeom prst="rect">
            <a:avLst/>
          </a:prstGeom>
        </p:spPr>
        <p:txBody>
          <a:bodyPr vert="horz" wrap="square" lIns="0" tIns="25400" rIns="0" bIns="0" rtlCol="0">
            <a:spAutoFit/>
          </a:bodyPr>
          <a:lstStyle/>
          <a:p>
            <a:pPr marL="377190" marR="5080" indent="-365125">
              <a:lnSpc>
                <a:spcPts val="1000"/>
              </a:lnSpc>
              <a:spcBef>
                <a:spcPts val="200"/>
              </a:spcBef>
            </a:pPr>
            <a:r>
              <a:rPr sz="900" b="1" spc="-5" dirty="0">
                <a:solidFill>
                  <a:srgbClr val="FFFFFF"/>
                </a:solidFill>
                <a:latin typeface="Arial"/>
                <a:cs typeface="Arial"/>
              </a:rPr>
              <a:t>TERMS, CONDITIONS</a:t>
            </a:r>
            <a:r>
              <a:rPr sz="900" b="1" spc="-45" dirty="0">
                <a:solidFill>
                  <a:srgbClr val="FFFFFF"/>
                </a:solidFill>
                <a:latin typeface="Arial"/>
                <a:cs typeface="Arial"/>
              </a:rPr>
              <a:t> </a:t>
            </a:r>
            <a:r>
              <a:rPr sz="900" b="1" dirty="0">
                <a:solidFill>
                  <a:srgbClr val="FFFFFF"/>
                </a:solidFill>
                <a:latin typeface="Arial"/>
                <a:cs typeface="Arial"/>
              </a:rPr>
              <a:t>&amp;  </a:t>
            </a:r>
            <a:r>
              <a:rPr sz="900" b="1" spc="-5" dirty="0">
                <a:solidFill>
                  <a:srgbClr val="FFFFFF"/>
                </a:solidFill>
                <a:latin typeface="Arial"/>
                <a:cs typeface="Arial"/>
              </a:rPr>
              <a:t>BENEFITS</a:t>
            </a:r>
            <a:endParaRPr sz="900">
              <a:latin typeface="Arial"/>
              <a:cs typeface="Arial"/>
            </a:endParaRPr>
          </a:p>
        </p:txBody>
      </p:sp>
      <p:sp>
        <p:nvSpPr>
          <p:cNvPr id="29" name="object 29"/>
          <p:cNvSpPr txBox="1"/>
          <p:nvPr/>
        </p:nvSpPr>
        <p:spPr>
          <a:xfrm>
            <a:off x="4470958" y="6583426"/>
            <a:ext cx="194945" cy="179536"/>
          </a:xfrm>
          <a:prstGeom prst="rect">
            <a:avLst/>
          </a:prstGeom>
        </p:spPr>
        <p:txBody>
          <a:bodyPr vert="horz" wrap="square" lIns="0" tIns="0" rIns="0" bIns="0" rtlCol="0">
            <a:spAutoFit/>
          </a:bodyPr>
          <a:lstStyle/>
          <a:p>
            <a:pPr marL="12700">
              <a:lnSpc>
                <a:spcPts val="1425"/>
              </a:lnSpc>
            </a:pPr>
            <a:r>
              <a:rPr lang="en-GB" sz="1200" spc="-5" dirty="0" smtClean="0">
                <a:latin typeface="Arial"/>
                <a:cs typeface="Arial"/>
              </a:rPr>
              <a:t>14</a:t>
            </a:r>
            <a:endParaRPr sz="1200" dirty="0">
              <a:latin typeface="Arial"/>
              <a:cs typeface="Arial"/>
            </a:endParaRPr>
          </a:p>
        </p:txBody>
      </p:sp>
    </p:spTree>
    <p:extLst>
      <p:ext uri="{BB962C8B-B14F-4D97-AF65-F5344CB8AC3E}">
        <p14:creationId xmlns:p14="http://schemas.microsoft.com/office/powerpoint/2010/main" val="50364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6" name="Shape 79"/>
          <p:cNvSpPr txBox="1">
            <a:spLocks noGrp="1"/>
          </p:cNvSpPr>
          <p:nvPr>
            <p:ph type="body" idx="1"/>
          </p:nvPr>
        </p:nvSpPr>
        <p:spPr>
          <a:xfrm>
            <a:off x="432000" y="1438275"/>
            <a:ext cx="8280000" cy="5145087"/>
          </a:xfrm>
          <a:prstGeom prst="rect">
            <a:avLst/>
          </a:prstGeom>
          <a:noFill/>
          <a:ln>
            <a:noFill/>
          </a:ln>
        </p:spPr>
        <p:txBody>
          <a:bodyPr lIns="0" tIns="0" rIns="0" bIns="0" anchor="t" anchorCtr="0">
            <a:noAutofit/>
          </a:bodyPr>
          <a:lstStyle/>
          <a:p>
            <a:pPr marL="0" lvl="0" indent="0">
              <a:spcBef>
                <a:spcPts val="0"/>
              </a:spcBef>
              <a:buClr>
                <a:schemeClr val="dk1"/>
              </a:buClr>
              <a:buSzPct val="25000"/>
            </a:pPr>
            <a:r>
              <a:rPr lang="en-US" sz="1200" b="1" dirty="0" smtClean="0">
                <a:solidFill>
                  <a:schemeClr val="dk1"/>
                </a:solidFill>
              </a:rPr>
              <a:t>Band A - </a:t>
            </a:r>
            <a:r>
              <a:rPr lang="en-US" sz="1200" b="1" dirty="0" smtClean="0">
                <a:solidFill>
                  <a:schemeClr val="tx1"/>
                </a:solidFill>
              </a:rPr>
              <a:t>Head of Implementation Capability &amp; Practice</a:t>
            </a:r>
            <a:endParaRPr lang="en-US" sz="1200" b="1" dirty="0">
              <a:solidFill>
                <a:schemeClr val="tx1"/>
              </a:solidFill>
            </a:endParaRPr>
          </a:p>
          <a:p>
            <a:pPr>
              <a:spcBef>
                <a:spcPts val="0"/>
              </a:spcBef>
            </a:pPr>
            <a:endParaRPr lang="en-US" sz="1200" dirty="0" smtClean="0">
              <a:solidFill>
                <a:schemeClr val="dk1"/>
              </a:solidFill>
            </a:endParaRPr>
          </a:p>
          <a:p>
            <a:pPr>
              <a:spcBef>
                <a:spcPts val="0"/>
              </a:spcBef>
            </a:pPr>
            <a:r>
              <a:rPr lang="en-US" sz="1200" dirty="0" smtClean="0">
                <a:solidFill>
                  <a:schemeClr val="dk1"/>
                </a:solidFill>
              </a:rPr>
              <a:t>The </a:t>
            </a:r>
            <a:r>
              <a:rPr lang="en-US" sz="1200" dirty="0">
                <a:solidFill>
                  <a:schemeClr val="dk1"/>
                </a:solidFill>
              </a:rPr>
              <a:t>Implementation Unit </a:t>
            </a:r>
            <a:r>
              <a:rPr lang="en-US" sz="1200" dirty="0" smtClean="0">
                <a:solidFill>
                  <a:schemeClr val="dk1"/>
                </a:solidFill>
              </a:rPr>
              <a:t>is also </a:t>
            </a:r>
            <a:r>
              <a:rPr lang="en-US" sz="1200" dirty="0">
                <a:solidFill>
                  <a:schemeClr val="dk1"/>
                </a:solidFill>
              </a:rPr>
              <a:t>looking to recruit </a:t>
            </a:r>
            <a:r>
              <a:rPr lang="en-US" sz="1200" dirty="0" smtClean="0">
                <a:solidFill>
                  <a:schemeClr val="dk1"/>
                </a:solidFill>
              </a:rPr>
              <a:t>a Head of Implementation Capability &amp; Practice at </a:t>
            </a:r>
            <a:r>
              <a:rPr lang="en-US" sz="1200" dirty="0">
                <a:solidFill>
                  <a:schemeClr val="dk1"/>
                </a:solidFill>
              </a:rPr>
              <a:t>Band A (</a:t>
            </a:r>
            <a:r>
              <a:rPr lang="en-US" sz="1200" dirty="0" smtClean="0">
                <a:solidFill>
                  <a:schemeClr val="dk1"/>
                </a:solidFill>
              </a:rPr>
              <a:t>G6/7</a:t>
            </a:r>
          </a:p>
          <a:p>
            <a:pPr>
              <a:spcBef>
                <a:spcPts val="0"/>
              </a:spcBef>
            </a:pPr>
            <a:r>
              <a:rPr lang="en-US" sz="1200" dirty="0" smtClean="0">
                <a:solidFill>
                  <a:schemeClr val="dk1"/>
                </a:solidFill>
              </a:rPr>
              <a:t>equivalent</a:t>
            </a:r>
            <a:r>
              <a:rPr lang="en-US" sz="1200" dirty="0">
                <a:solidFill>
                  <a:schemeClr val="dk1"/>
                </a:solidFill>
              </a:rPr>
              <a:t>).  </a:t>
            </a:r>
            <a:r>
              <a:rPr lang="en-US" sz="1200" dirty="0" smtClean="0">
                <a:solidFill>
                  <a:schemeClr val="dk1"/>
                </a:solidFill>
              </a:rPr>
              <a:t>This opportunity is </a:t>
            </a:r>
            <a:r>
              <a:rPr lang="en-US" sz="1200" dirty="0">
                <a:solidFill>
                  <a:schemeClr val="dk1"/>
                </a:solidFill>
              </a:rPr>
              <a:t>open to external applicants as well as existing civil servants. </a:t>
            </a:r>
            <a:r>
              <a:rPr lang="en-US" sz="1200" dirty="0" smtClean="0">
                <a:solidFill>
                  <a:schemeClr val="dk1"/>
                </a:solidFill>
              </a:rPr>
              <a:t>This role will be appointed </a:t>
            </a:r>
          </a:p>
          <a:p>
            <a:pPr>
              <a:spcBef>
                <a:spcPts val="0"/>
              </a:spcBef>
            </a:pPr>
            <a:r>
              <a:rPr lang="en-US" sz="1200" dirty="0" smtClean="0">
                <a:solidFill>
                  <a:schemeClr val="dk1"/>
                </a:solidFill>
              </a:rPr>
              <a:t>from successful candidates for the Senior Adviser role. </a:t>
            </a:r>
          </a:p>
          <a:p>
            <a:r>
              <a:rPr lang="en-GB" sz="1200" dirty="0" smtClean="0">
                <a:solidFill>
                  <a:schemeClr val="tx1"/>
                </a:solidFill>
              </a:rPr>
              <a:t>You </a:t>
            </a:r>
            <a:r>
              <a:rPr lang="en-GB" sz="1200" dirty="0">
                <a:solidFill>
                  <a:schemeClr val="tx1"/>
                </a:solidFill>
              </a:rPr>
              <a:t>will be responsible for:</a:t>
            </a:r>
          </a:p>
          <a:p>
            <a:pPr lvl="1">
              <a:buFont typeface="Arial" panose="020B0604020202020204" pitchFamily="34" charset="0"/>
              <a:buChar char="•"/>
            </a:pPr>
            <a:r>
              <a:rPr lang="en-GB" sz="1200" dirty="0"/>
              <a:t>Leading the Implementation Unit’s work </a:t>
            </a:r>
            <a:r>
              <a:rPr lang="en-GB" sz="1200" dirty="0" smtClean="0"/>
              <a:t>on </a:t>
            </a:r>
            <a:r>
              <a:rPr lang="en-GB" sz="1200" dirty="0"/>
              <a:t>building and improving implementation capability in the Civil Service both by awareness raising and use of common tools and good practice. </a:t>
            </a:r>
          </a:p>
          <a:p>
            <a:pPr lvl="1">
              <a:buFont typeface="Arial" panose="020B0604020202020204" pitchFamily="34" charset="0"/>
              <a:buChar char="•"/>
            </a:pPr>
            <a:r>
              <a:rPr lang="en-GB" sz="1200" dirty="0"/>
              <a:t>Leading the </a:t>
            </a:r>
            <a:r>
              <a:rPr lang="en-GB" sz="1200" dirty="0" smtClean="0"/>
              <a:t>embedding and ongoing delivery </a:t>
            </a:r>
            <a:r>
              <a:rPr lang="en-GB" sz="1200" dirty="0"/>
              <a:t>of a sustainable learning and performance culture within the IU, that is both unique yet targeted. This includes developing new and innovative ways of delivering capability and development across the Unit, taking into account diversity and inclusion as well as cementing our relationship with London Business School and Bradford University to provide learning in both directions for a diverse group of staff and students.</a:t>
            </a:r>
          </a:p>
          <a:p>
            <a:pPr lvl="1" fontAlgn="base">
              <a:buFont typeface="Arial" panose="020B0604020202020204" pitchFamily="34" charset="0"/>
              <a:buChar char="•"/>
            </a:pPr>
            <a:r>
              <a:rPr lang="en-GB" sz="1200" dirty="0"/>
              <a:t>Leading the relationship between the Implementation Unit and Departmental Implementation Units to establish clear quality and good practice standards across the implementation family.</a:t>
            </a:r>
          </a:p>
          <a:p>
            <a:pPr lvl="1">
              <a:buFont typeface="Arial" panose="020B0604020202020204" pitchFamily="34" charset="0"/>
              <a:buChar char="•"/>
            </a:pPr>
            <a:r>
              <a:rPr lang="en-GB" sz="1200" dirty="0"/>
              <a:t>Identify best practice and use findings to create innovative and compelling new learning and development </a:t>
            </a:r>
            <a:r>
              <a:rPr lang="en-GB" sz="1200" dirty="0" smtClean="0"/>
              <a:t>offerings</a:t>
            </a:r>
            <a:endParaRPr lang="en-GB" sz="1200" dirty="0"/>
          </a:p>
          <a:p>
            <a:pPr lvl="0"/>
            <a:r>
              <a:rPr lang="en-GB" sz="1200" dirty="0">
                <a:solidFill>
                  <a:schemeClr val="tx1"/>
                </a:solidFill>
              </a:rPr>
              <a:t>To achieve this you will line manage a B2 Implementation Capability </a:t>
            </a:r>
            <a:r>
              <a:rPr lang="en-GB" sz="1200" dirty="0" smtClean="0">
                <a:solidFill>
                  <a:schemeClr val="tx1"/>
                </a:solidFill>
              </a:rPr>
              <a:t>Adviser</a:t>
            </a:r>
            <a:r>
              <a:rPr lang="en-GB" sz="1200" dirty="0">
                <a:solidFill>
                  <a:schemeClr val="tx1"/>
                </a:solidFill>
              </a:rPr>
              <a:t>.</a:t>
            </a:r>
          </a:p>
          <a:p>
            <a:r>
              <a:rPr lang="en-GB" sz="1200" b="1" dirty="0"/>
              <a:t> </a:t>
            </a:r>
            <a:endParaRPr lang="en-GB" sz="1200" dirty="0"/>
          </a:p>
        </p:txBody>
      </p:sp>
      <p:sp>
        <p:nvSpPr>
          <p:cNvPr id="17" name="Shape 80"/>
          <p:cNvSpPr txBox="1"/>
          <p:nvPr/>
        </p:nvSpPr>
        <p:spPr>
          <a:xfrm>
            <a:off x="432000" y="965846"/>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 </a:t>
            </a:r>
            <a:endParaRPr lang="en-US" sz="1600" b="1" dirty="0">
              <a:solidFill>
                <a:srgbClr val="004368"/>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15</a:t>
            </a:fld>
            <a:endParaRPr lang="en-US" sz="12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5080568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indent="0">
              <a:spcBef>
                <a:spcPts val="0"/>
              </a:spcBef>
              <a:buClr>
                <a:schemeClr val="dk1"/>
              </a:buClr>
              <a:buSzPct val="25000"/>
            </a:pPr>
            <a:r>
              <a:rPr lang="en-US" sz="1200" b="1" dirty="0">
                <a:solidFill>
                  <a:schemeClr val="dk1"/>
                </a:solidFill>
              </a:rPr>
              <a:t>A typical ‘day in the life’ of a Senior </a:t>
            </a:r>
            <a:r>
              <a:rPr lang="en-US" sz="1200" b="1" dirty="0" smtClean="0">
                <a:solidFill>
                  <a:schemeClr val="dk1"/>
                </a:solidFill>
              </a:rPr>
              <a:t>Adviser</a:t>
            </a:r>
            <a:r>
              <a:rPr lang="en-US" sz="1200" b="1" dirty="0" smtClean="0">
                <a:solidFill>
                  <a:srgbClr val="FF0000"/>
                </a:solidFill>
              </a:rPr>
              <a:t> </a:t>
            </a:r>
            <a:r>
              <a:rPr lang="en-US" sz="1200" b="1" dirty="0" smtClean="0">
                <a:solidFill>
                  <a:schemeClr val="tx1"/>
                </a:solidFill>
              </a:rPr>
              <a:t>or Principal Analyst</a:t>
            </a:r>
            <a:endParaRPr lang="en-US" sz="1200" b="1" dirty="0">
              <a:solidFill>
                <a:schemeClr val="tx1"/>
              </a:solidFill>
            </a:endParaRPr>
          </a:p>
          <a:p>
            <a:pPr marL="0" lvl="0" indent="0">
              <a:spcBef>
                <a:spcPts val="0"/>
              </a:spcBef>
              <a:buClr>
                <a:schemeClr val="dk1"/>
              </a:buClr>
              <a:buSzPct val="25000"/>
            </a:pPr>
            <a:endParaRPr lang="en-US" sz="1200" dirty="0" smtClean="0">
              <a:solidFill>
                <a:schemeClr val="dk1"/>
              </a:solidFill>
            </a:endParaRPr>
          </a:p>
          <a:p>
            <a:pPr marL="0" lvl="0" indent="0">
              <a:spcBef>
                <a:spcPts val="0"/>
              </a:spcBef>
              <a:buClr>
                <a:schemeClr val="dk1"/>
              </a:buClr>
              <a:buSzPct val="25000"/>
            </a:pPr>
            <a:r>
              <a:rPr lang="en-US" sz="1200" dirty="0" smtClean="0">
                <a:solidFill>
                  <a:schemeClr val="tx1"/>
                </a:solidFill>
              </a:rPr>
              <a:t>Senior </a:t>
            </a:r>
            <a:r>
              <a:rPr lang="en-US" sz="1200" dirty="0">
                <a:solidFill>
                  <a:schemeClr val="tx1"/>
                </a:solidFill>
              </a:rPr>
              <a:t>Advisers </a:t>
            </a:r>
            <a:r>
              <a:rPr lang="en-US" sz="1200" dirty="0" smtClean="0">
                <a:solidFill>
                  <a:schemeClr val="tx1"/>
                </a:solidFill>
              </a:rPr>
              <a:t>and Principal Analysts conduct </a:t>
            </a:r>
            <a:r>
              <a:rPr lang="en-US" sz="1200" dirty="0">
                <a:solidFill>
                  <a:schemeClr val="tx1"/>
                </a:solidFill>
              </a:rPr>
              <a:t>a variety of tasks across their policy area, and beyond. In addition to monitoring and project activity, they often respond to ad hoc requests, based on ministerial enquiries and urgent events.</a:t>
            </a:r>
          </a:p>
          <a:p>
            <a:pPr marL="0" lvl="0" indent="0">
              <a:spcBef>
                <a:spcPts val="0"/>
              </a:spcBef>
              <a:buClr>
                <a:schemeClr val="dk1"/>
              </a:buClr>
              <a:buSzPct val="25000"/>
            </a:pPr>
            <a:endParaRPr lang="en-US" sz="1200" dirty="0">
              <a:solidFill>
                <a:schemeClr val="tx1"/>
              </a:solidFill>
            </a:endParaRPr>
          </a:p>
          <a:p>
            <a:pPr marL="0" lvl="0" indent="0">
              <a:spcBef>
                <a:spcPts val="0"/>
              </a:spcBef>
              <a:buClr>
                <a:schemeClr val="dk1"/>
              </a:buClr>
              <a:buSzPct val="25000"/>
            </a:pPr>
            <a:r>
              <a:rPr lang="en-US" sz="1200" dirty="0">
                <a:solidFill>
                  <a:schemeClr val="tx1"/>
                </a:solidFill>
              </a:rPr>
              <a:t>While there is no such thing as a typical day, Senior Advisers </a:t>
            </a:r>
            <a:r>
              <a:rPr lang="en-US" sz="1200" dirty="0" smtClean="0">
                <a:solidFill>
                  <a:schemeClr val="tx1"/>
                </a:solidFill>
              </a:rPr>
              <a:t>and Principal Analysts frequently </a:t>
            </a:r>
            <a:r>
              <a:rPr lang="en-US" sz="1200" dirty="0">
                <a:solidFill>
                  <a:schemeClr val="tx1"/>
                </a:solidFill>
              </a:rPr>
              <a:t>spend their time</a:t>
            </a:r>
            <a:r>
              <a:rPr lang="en-US" sz="1200" dirty="0" smtClean="0">
                <a:solidFill>
                  <a:schemeClr val="tx1"/>
                </a:solidFill>
              </a:rPr>
              <a:t>:</a:t>
            </a:r>
            <a:endParaRPr lang="en-US" sz="1200" dirty="0">
              <a:solidFill>
                <a:schemeClr val="tx1"/>
              </a:solidFill>
            </a:endParaRP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drafting </a:t>
            </a:r>
            <a:r>
              <a:rPr lang="en-US" sz="1200" dirty="0">
                <a:solidFill>
                  <a:schemeClr val="tx1"/>
                </a:solidFill>
              </a:rPr>
              <a:t>or commenting on advice to the Prime </a:t>
            </a:r>
            <a:r>
              <a:rPr lang="en-US" sz="1200" dirty="0" smtClean="0">
                <a:solidFill>
                  <a:schemeClr val="tx1"/>
                </a:solidFill>
              </a:rPr>
              <a:t>Minister or senior Ministers and officials;</a:t>
            </a:r>
            <a:endParaRPr lang="en-US" sz="1200" dirty="0">
              <a:solidFill>
                <a:schemeClr val="tx1"/>
              </a:solidFill>
            </a:endParaRPr>
          </a:p>
          <a:p>
            <a:pPr marL="457200" lvl="0" indent="-304800">
              <a:lnSpc>
                <a:spcPct val="150000"/>
              </a:lnSpc>
              <a:spcBef>
                <a:spcPts val="0"/>
              </a:spcBef>
              <a:buClr>
                <a:schemeClr val="dk1"/>
              </a:buClr>
              <a:buSzPct val="100000"/>
              <a:buFont typeface="Arial"/>
              <a:buChar char="●"/>
            </a:pPr>
            <a:r>
              <a:rPr lang="en-US" sz="1200" dirty="0" err="1">
                <a:solidFill>
                  <a:schemeClr val="tx1"/>
                </a:solidFill>
              </a:rPr>
              <a:t>o</a:t>
            </a:r>
            <a:r>
              <a:rPr lang="en-US" sz="1200" dirty="0" err="1" smtClean="0">
                <a:solidFill>
                  <a:schemeClr val="tx1"/>
                </a:solidFill>
              </a:rPr>
              <a:t>rganising</a:t>
            </a:r>
            <a:r>
              <a:rPr lang="en-US" sz="1200" dirty="0" smtClean="0">
                <a:solidFill>
                  <a:schemeClr val="tx1"/>
                </a:solidFill>
              </a:rPr>
              <a:t> </a:t>
            </a:r>
            <a:r>
              <a:rPr lang="en-US" sz="1200" dirty="0">
                <a:solidFill>
                  <a:schemeClr val="tx1"/>
                </a:solidFill>
              </a:rPr>
              <a:t>or undertaking fieldwork to understand frontline delivery;</a:t>
            </a:r>
          </a:p>
          <a:p>
            <a:pPr marL="457200" lvl="0" indent="-304800">
              <a:lnSpc>
                <a:spcPct val="150000"/>
              </a:lnSpc>
              <a:spcBef>
                <a:spcPts val="0"/>
              </a:spcBef>
              <a:buClr>
                <a:schemeClr val="dk1"/>
              </a:buClr>
              <a:buSzPct val="100000"/>
              <a:buFont typeface="Arial"/>
              <a:buChar char="●"/>
            </a:pPr>
            <a:r>
              <a:rPr lang="en-US" sz="1200" dirty="0">
                <a:solidFill>
                  <a:schemeClr val="tx1"/>
                </a:solidFill>
              </a:rPr>
              <a:t>p</a:t>
            </a:r>
            <a:r>
              <a:rPr lang="en-US" sz="1200" dirty="0" smtClean="0">
                <a:solidFill>
                  <a:schemeClr val="tx1"/>
                </a:solidFill>
              </a:rPr>
              <a:t>reparing </a:t>
            </a:r>
            <a:r>
              <a:rPr lang="en-US" sz="1200" dirty="0">
                <a:solidFill>
                  <a:schemeClr val="tx1"/>
                </a:solidFill>
              </a:rPr>
              <a:t>or running a workshop with stakeholders or departmental colleagues;</a:t>
            </a:r>
          </a:p>
          <a:p>
            <a:pPr marL="457200" lvl="0" indent="-304800">
              <a:spcBef>
                <a:spcPts val="0"/>
              </a:spcBef>
              <a:buClr>
                <a:schemeClr val="dk1"/>
              </a:buClr>
              <a:buSzPct val="100000"/>
              <a:buFont typeface="Arial"/>
              <a:buChar char="●"/>
            </a:pPr>
            <a:r>
              <a:rPr lang="en-US" sz="1200" dirty="0" smtClean="0">
                <a:solidFill>
                  <a:schemeClr val="tx1"/>
                </a:solidFill>
              </a:rPr>
              <a:t>attending </a:t>
            </a:r>
            <a:r>
              <a:rPr lang="en-US" sz="1200" dirty="0">
                <a:solidFill>
                  <a:schemeClr val="tx1"/>
                </a:solidFill>
              </a:rPr>
              <a:t>a departmental </a:t>
            </a:r>
            <a:r>
              <a:rPr lang="en-US" sz="1200" dirty="0" smtClean="0">
                <a:solidFill>
                  <a:schemeClr val="tx1"/>
                </a:solidFill>
              </a:rPr>
              <a:t>meeting] </a:t>
            </a:r>
            <a:r>
              <a:rPr lang="en-US" sz="1200" dirty="0">
                <a:solidFill>
                  <a:schemeClr val="tx1"/>
                </a:solidFill>
              </a:rPr>
              <a:t>to discuss performance or one of our “deep dives</a:t>
            </a:r>
            <a:r>
              <a:rPr lang="en-US" sz="1200" dirty="0" smtClean="0">
                <a:solidFill>
                  <a:schemeClr val="tx1"/>
                </a:solidFill>
              </a:rPr>
              <a:t>”</a:t>
            </a:r>
            <a:endParaRPr lang="en-US" sz="1200" dirty="0">
              <a:solidFill>
                <a:schemeClr val="tx1"/>
              </a:solidFill>
            </a:endParaRP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meeting </a:t>
            </a:r>
            <a:r>
              <a:rPr lang="en-US" sz="1200" dirty="0">
                <a:solidFill>
                  <a:schemeClr val="tx1"/>
                </a:solidFill>
              </a:rPr>
              <a:t>No10 / HM Treasury / Cabinet Office colleagues;</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meeting </a:t>
            </a:r>
            <a:r>
              <a:rPr lang="en-US" sz="1200" dirty="0">
                <a:solidFill>
                  <a:schemeClr val="tx1"/>
                </a:solidFill>
              </a:rPr>
              <a:t>key external stakeholders in their policy area (e.g. third sector </a:t>
            </a:r>
            <a:r>
              <a:rPr lang="en-US" sz="1200" dirty="0" err="1">
                <a:solidFill>
                  <a:schemeClr val="tx1"/>
                </a:solidFill>
              </a:rPr>
              <a:t>organisations</a:t>
            </a:r>
            <a:r>
              <a:rPr lang="en-US" sz="1200" dirty="0" smtClean="0">
                <a:solidFill>
                  <a:schemeClr val="tx1"/>
                </a:solidFill>
              </a:rPr>
              <a:t>);</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working </a:t>
            </a:r>
            <a:r>
              <a:rPr lang="en-US" sz="1200" dirty="0">
                <a:solidFill>
                  <a:schemeClr val="tx1"/>
                </a:solidFill>
              </a:rPr>
              <a:t>with departments to obtain and </a:t>
            </a:r>
            <a:r>
              <a:rPr lang="en-US" sz="1200" dirty="0" err="1">
                <a:solidFill>
                  <a:schemeClr val="tx1"/>
                </a:solidFill>
              </a:rPr>
              <a:t>analyse</a:t>
            </a:r>
            <a:r>
              <a:rPr lang="en-US" sz="1200" dirty="0">
                <a:solidFill>
                  <a:schemeClr val="tx1"/>
                </a:solidFill>
              </a:rPr>
              <a:t> data;</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supporting </a:t>
            </a:r>
            <a:r>
              <a:rPr lang="en-US" sz="1200" dirty="0">
                <a:solidFill>
                  <a:schemeClr val="tx1"/>
                </a:solidFill>
              </a:rPr>
              <a:t>the Strategy and Performance team in tracking the Government’s </a:t>
            </a:r>
            <a:r>
              <a:rPr lang="en-US" sz="1200" dirty="0" err="1">
                <a:solidFill>
                  <a:schemeClr val="tx1"/>
                </a:solidFill>
              </a:rPr>
              <a:t>programme</a:t>
            </a:r>
            <a:r>
              <a:rPr lang="en-US" sz="1200" dirty="0">
                <a:solidFill>
                  <a:schemeClr val="tx1"/>
                </a:solidFill>
              </a:rPr>
              <a:t>;</a:t>
            </a:r>
          </a:p>
          <a:p>
            <a:pPr marL="457200" lvl="0" indent="-304800">
              <a:spcBef>
                <a:spcPts val="0"/>
              </a:spcBef>
              <a:buClr>
                <a:schemeClr val="dk1"/>
              </a:buClr>
              <a:buSzPct val="100000"/>
              <a:buFont typeface="Arial"/>
              <a:buChar char="●"/>
            </a:pPr>
            <a:r>
              <a:rPr lang="en-US" sz="1200" dirty="0" smtClean="0">
                <a:solidFill>
                  <a:schemeClr val="tx1"/>
                </a:solidFill>
              </a:rPr>
              <a:t>preparing </a:t>
            </a:r>
            <a:r>
              <a:rPr lang="en-US" sz="1200" dirty="0">
                <a:solidFill>
                  <a:schemeClr val="tx1"/>
                </a:solidFill>
              </a:rPr>
              <a:t>a performance pack for an Implementation Task </a:t>
            </a:r>
            <a:r>
              <a:rPr lang="en-US" sz="1200" dirty="0" smtClean="0">
                <a:solidFill>
                  <a:schemeClr val="tx1"/>
                </a:solidFill>
              </a:rPr>
              <a:t>Force</a:t>
            </a:r>
            <a:r>
              <a:rPr lang="en-US" sz="1200" dirty="0">
                <a:solidFill>
                  <a:schemeClr val="tx1"/>
                </a:solidFill>
              </a:rPr>
              <a:t>;</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drafting </a:t>
            </a:r>
            <a:r>
              <a:rPr lang="en-US" sz="1200" dirty="0">
                <a:solidFill>
                  <a:schemeClr val="tx1"/>
                </a:solidFill>
              </a:rPr>
              <a:t>the scope for a potential deep dive;</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writing </a:t>
            </a:r>
            <a:r>
              <a:rPr lang="en-US" sz="1200" dirty="0">
                <a:solidFill>
                  <a:schemeClr val="tx1"/>
                </a:solidFill>
              </a:rPr>
              <a:t>up deep dive </a:t>
            </a:r>
            <a:r>
              <a:rPr lang="en-US" sz="1200" dirty="0" smtClean="0">
                <a:solidFill>
                  <a:schemeClr val="tx1"/>
                </a:solidFill>
              </a:rPr>
              <a:t>findings;</a:t>
            </a:r>
          </a:p>
          <a:p>
            <a:pPr marL="457200" lvl="0" indent="-304800">
              <a:lnSpc>
                <a:spcPct val="150000"/>
              </a:lnSpc>
              <a:spcBef>
                <a:spcPts val="0"/>
              </a:spcBef>
              <a:buClr>
                <a:schemeClr val="dk1"/>
              </a:buClr>
              <a:buSzPct val="100000"/>
              <a:buFont typeface="Arial"/>
              <a:buChar char="●"/>
            </a:pPr>
            <a:r>
              <a:rPr lang="en-US" sz="1200" dirty="0">
                <a:solidFill>
                  <a:schemeClr val="tx1"/>
                </a:solidFill>
              </a:rPr>
              <a:t>e</a:t>
            </a:r>
            <a:r>
              <a:rPr lang="en-US" sz="1200" dirty="0" smtClean="0">
                <a:solidFill>
                  <a:schemeClr val="tx1"/>
                </a:solidFill>
              </a:rPr>
              <a:t>nsuring the analysis is communicated in a compelling, persuasive, accurate and user-friendly way;</a:t>
            </a:r>
            <a:endParaRPr lang="en-US" sz="1200" dirty="0">
              <a:solidFill>
                <a:schemeClr val="tx1"/>
              </a:solidFill>
            </a:endParaRP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working </a:t>
            </a:r>
            <a:r>
              <a:rPr lang="en-US" sz="1200" dirty="0">
                <a:solidFill>
                  <a:schemeClr val="tx1"/>
                </a:solidFill>
              </a:rPr>
              <a:t>on personal development by attending or delivering an IU peer to peer session; and</a:t>
            </a:r>
          </a:p>
          <a:p>
            <a:pPr marL="457200" lvl="0" indent="-304800">
              <a:lnSpc>
                <a:spcPct val="150000"/>
              </a:lnSpc>
              <a:spcBef>
                <a:spcPts val="0"/>
              </a:spcBef>
              <a:buClr>
                <a:schemeClr val="dk1"/>
              </a:buClr>
              <a:buSzPct val="100000"/>
              <a:buFont typeface="Arial"/>
              <a:buChar char="●"/>
            </a:pPr>
            <a:r>
              <a:rPr lang="en-US" sz="1200" dirty="0" smtClean="0">
                <a:solidFill>
                  <a:schemeClr val="tx1"/>
                </a:solidFill>
              </a:rPr>
              <a:t>attending </a:t>
            </a:r>
            <a:r>
              <a:rPr lang="en-US" sz="1200" dirty="0">
                <a:solidFill>
                  <a:schemeClr val="tx1"/>
                </a:solidFill>
              </a:rPr>
              <a:t>expert talks.</a:t>
            </a:r>
          </a:p>
          <a:p>
            <a:pPr marL="0" lvl="0" indent="0">
              <a:spcBef>
                <a:spcPts val="0"/>
              </a:spcBef>
              <a:buClr>
                <a:schemeClr val="dk1"/>
              </a:buClr>
              <a:buSzPct val="25000"/>
            </a:pPr>
            <a:endParaRPr lang="en-US" sz="1200" dirty="0">
              <a:solidFill>
                <a:schemeClr val="tx1"/>
              </a:solidFill>
            </a:endParaRP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description and recruitment process </a:t>
            </a: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16</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16" name="Shape 79"/>
          <p:cNvSpPr txBox="1">
            <a:spLocks noGrp="1"/>
          </p:cNvSpPr>
          <p:nvPr>
            <p:ph type="body" idx="1"/>
          </p:nvPr>
        </p:nvSpPr>
        <p:spPr>
          <a:xfrm>
            <a:off x="432000" y="1438275"/>
            <a:ext cx="8280000" cy="5145087"/>
          </a:xfrm>
          <a:prstGeom prst="rect">
            <a:avLst/>
          </a:prstGeom>
          <a:noFill/>
          <a:ln>
            <a:noFill/>
          </a:ln>
        </p:spPr>
        <p:txBody>
          <a:bodyPr lIns="0" tIns="0" rIns="0" bIns="0" anchor="t" anchorCtr="0">
            <a:noAutofit/>
          </a:bodyPr>
          <a:lstStyle/>
          <a:p>
            <a:pPr marL="0" lvl="0" indent="0">
              <a:spcBef>
                <a:spcPts val="0"/>
              </a:spcBef>
              <a:buClr>
                <a:schemeClr val="dk1"/>
              </a:buClr>
              <a:buSzPct val="25000"/>
            </a:pPr>
            <a:r>
              <a:rPr lang="en-US" sz="1200" b="1" dirty="0">
                <a:solidFill>
                  <a:schemeClr val="dk1"/>
                </a:solidFill>
              </a:rPr>
              <a:t>Recruitment </a:t>
            </a:r>
            <a:r>
              <a:rPr lang="en-US" sz="1200" b="1" dirty="0" smtClean="0">
                <a:solidFill>
                  <a:schemeClr val="dk1"/>
                </a:solidFill>
              </a:rPr>
              <a:t>process</a:t>
            </a:r>
            <a:endParaRPr lang="en-US" sz="1200" b="1" dirty="0">
              <a:solidFill>
                <a:schemeClr val="dk1"/>
              </a:solidFill>
            </a:endParaRPr>
          </a:p>
          <a:p>
            <a:pPr marL="0" lvl="0" indent="0">
              <a:buClr>
                <a:schemeClr val="dk1"/>
              </a:buClr>
              <a:buSzPct val="25000"/>
            </a:pPr>
            <a:r>
              <a:rPr lang="en-US" sz="1200" dirty="0">
                <a:solidFill>
                  <a:schemeClr val="dk1"/>
                </a:solidFill>
              </a:rPr>
              <a:t>We recruit our candidates at Band A through the Implementation Unit’s Selection Centre. This includes exercises that reflect and test our core skills. Candidates will be assessed purely on their performance against the nine Implementation Leader Characteristics (Annex A) during the exercises. We use this process so we can make a fair and objective assessment of the experience and skills candidates bring. It is also an opportunity for candidates to get a feel for the work we do and to meet some of our staff and the Senior Leadership Team. </a:t>
            </a:r>
          </a:p>
          <a:p>
            <a:pPr marL="0" lvl="0" indent="0">
              <a:buClr>
                <a:schemeClr val="dk1"/>
              </a:buClr>
              <a:buSzPct val="25000"/>
            </a:pPr>
            <a:r>
              <a:rPr lang="en-US" sz="1200" dirty="0">
                <a:solidFill>
                  <a:schemeClr val="dk1"/>
                </a:solidFill>
              </a:rPr>
              <a:t>The Selection Centre is an all day event and consists of a number of exercises; these include: a group exercise, a panel interview, an analytical exercise and a written exercise. A summary of each exercise is set out below:</a:t>
            </a:r>
          </a:p>
          <a:p>
            <a:pPr marL="0" lvl="0" indent="0">
              <a:buClr>
                <a:schemeClr val="dk1"/>
              </a:buClr>
              <a:buSzPct val="25000"/>
            </a:pPr>
            <a:r>
              <a:rPr lang="en-US" sz="1200" u="sng" dirty="0">
                <a:solidFill>
                  <a:schemeClr val="dk1"/>
                </a:solidFill>
              </a:rPr>
              <a:t>Group </a:t>
            </a:r>
            <a:r>
              <a:rPr lang="en-US" sz="1200" u="sng" dirty="0" smtClean="0">
                <a:solidFill>
                  <a:schemeClr val="dk1"/>
                </a:solidFill>
              </a:rPr>
              <a:t>exercise</a:t>
            </a:r>
            <a:endParaRPr lang="en-US" sz="1200" u="sng" dirty="0">
              <a:solidFill>
                <a:schemeClr val="dk1"/>
              </a:solidFill>
            </a:endParaRPr>
          </a:p>
          <a:p>
            <a:pPr marL="0" lvl="0" indent="0">
              <a:buClr>
                <a:schemeClr val="dk1"/>
              </a:buClr>
              <a:buSzPct val="25000"/>
            </a:pPr>
            <a:r>
              <a:rPr lang="en-US" sz="1200" dirty="0">
                <a:solidFill>
                  <a:schemeClr val="dk1"/>
                </a:solidFill>
              </a:rPr>
              <a:t>The group exercise will focus on a question from a Minister, relating to a specific area of government policy, that your group has been asked to answer. During this time you will have to read the information, discuss issues with others in a meeting format and reach a conclusion. Group members are regarded as equal and groups are told not to appoint someone to chair the meeting. Not only will you be expected to present a strong case, you will also need to listen to what the other candidates have to say and then negotiate to come to an agreed position. </a:t>
            </a:r>
            <a:endParaRPr lang="en-US" sz="1200" dirty="0" smtClean="0">
              <a:solidFill>
                <a:schemeClr val="dk1"/>
              </a:solidFill>
            </a:endParaRPr>
          </a:p>
          <a:p>
            <a:pPr marL="0" lvl="0" indent="0">
              <a:buClr>
                <a:schemeClr val="dk1"/>
              </a:buClr>
              <a:buSzPct val="25000"/>
            </a:pPr>
            <a:endParaRPr lang="en-US" sz="900" dirty="0">
              <a:solidFill>
                <a:schemeClr val="dk1"/>
              </a:solidFill>
            </a:endParaRPr>
          </a:p>
          <a:p>
            <a:pPr marL="0" lvl="0" indent="0">
              <a:spcBef>
                <a:spcPts val="0"/>
              </a:spcBef>
              <a:buClr>
                <a:schemeClr val="dk1"/>
              </a:buClr>
              <a:buSzPct val="25000"/>
            </a:pPr>
            <a:r>
              <a:rPr lang="en-US" sz="1200" u="sng" dirty="0">
                <a:solidFill>
                  <a:schemeClr val="dk1"/>
                </a:solidFill>
              </a:rPr>
              <a:t>Panel </a:t>
            </a:r>
            <a:r>
              <a:rPr lang="en-US" sz="1200" u="sng" dirty="0" smtClean="0">
                <a:solidFill>
                  <a:schemeClr val="dk1"/>
                </a:solidFill>
              </a:rPr>
              <a:t>interview</a:t>
            </a:r>
            <a:endParaRPr lang="en-US" sz="1200" u="sng" dirty="0">
              <a:solidFill>
                <a:schemeClr val="dk1"/>
              </a:solidFill>
            </a:endParaRPr>
          </a:p>
          <a:p>
            <a:pPr marL="0" indent="0">
              <a:buClr>
                <a:schemeClr val="dk1"/>
              </a:buClr>
              <a:buSzPct val="25000"/>
            </a:pPr>
            <a:r>
              <a:rPr lang="en-US" sz="1200" dirty="0">
                <a:solidFill>
                  <a:schemeClr val="tx1"/>
                </a:solidFill>
              </a:rPr>
              <a:t>The panel interview will allow you to set out why you want to work in the Implementation Unit, as well as asking you to provide evidence about how you meet the Implementation Leader characteristics. You will be asked to provide evidence from previous roles you have undertaken and to set this out using the Situation, Task, Action and Result approach, with emphasis on what you contributed personally</a:t>
            </a:r>
            <a:r>
              <a:rPr lang="en-US" sz="1200" dirty="0" smtClean="0">
                <a:solidFill>
                  <a:schemeClr val="tx1"/>
                </a:solidFill>
              </a:rPr>
              <a:t>. </a:t>
            </a:r>
            <a:r>
              <a:rPr lang="en-US" sz="1200" dirty="0">
                <a:solidFill>
                  <a:schemeClr val="tx1"/>
                </a:solidFill>
              </a:rPr>
              <a:t>P</a:t>
            </a:r>
            <a:r>
              <a:rPr lang="en-US" sz="1200" dirty="0" smtClean="0">
                <a:solidFill>
                  <a:schemeClr val="tx1"/>
                </a:solidFill>
              </a:rPr>
              <a:t>rincipal Analysts will </a:t>
            </a:r>
            <a:r>
              <a:rPr lang="en-US" sz="1200" dirty="0">
                <a:solidFill>
                  <a:schemeClr val="tx1"/>
                </a:solidFill>
              </a:rPr>
              <a:t>also be asked to </a:t>
            </a:r>
            <a:r>
              <a:rPr lang="en-US" sz="1200" dirty="0" smtClean="0">
                <a:solidFill>
                  <a:schemeClr val="tx1"/>
                </a:solidFill>
              </a:rPr>
              <a:t>give a 5-minute presentation on </a:t>
            </a:r>
            <a:r>
              <a:rPr lang="en-US" sz="1200" dirty="0">
                <a:solidFill>
                  <a:schemeClr val="tx1"/>
                </a:solidFill>
              </a:rPr>
              <a:t>an example of your </a:t>
            </a:r>
            <a:r>
              <a:rPr lang="en-US" sz="1200" dirty="0" smtClean="0">
                <a:solidFill>
                  <a:schemeClr val="tx1"/>
                </a:solidFill>
              </a:rPr>
              <a:t>analysis, and answer questions on it: the title of the presentation will be provided in advance, alongside your invitation to the Selection Centre.  All other aspects of the Selection Centre are the same for Senior Advisers and Principal Analysts.</a:t>
            </a:r>
            <a:endParaRPr lang="en-US" sz="1200" dirty="0">
              <a:solidFill>
                <a:schemeClr val="tx1"/>
              </a:solidFill>
            </a:endParaRPr>
          </a:p>
          <a:p>
            <a:pPr marL="0" lvl="0" indent="0">
              <a:buClr>
                <a:schemeClr val="dk1"/>
              </a:buClr>
              <a:buSzPct val="25000"/>
            </a:pPr>
            <a:endParaRPr lang="en-US" sz="1200" dirty="0">
              <a:solidFill>
                <a:schemeClr val="tx1"/>
              </a:solidFill>
            </a:endParaRP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a:t>
            </a:r>
            <a:endParaRPr lang="en-US" sz="1600" b="1" dirty="0">
              <a:solidFill>
                <a:srgbClr val="004368"/>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17</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spcBef>
                <a:spcPts val="0"/>
              </a:spcBef>
              <a:buClr>
                <a:schemeClr val="dk1"/>
              </a:buClr>
              <a:buSzPct val="25000"/>
            </a:pPr>
            <a:r>
              <a:rPr lang="en-US" sz="1200" u="sng" dirty="0">
                <a:solidFill>
                  <a:schemeClr val="dk1"/>
                </a:solidFill>
              </a:rPr>
              <a:t>Analytical </a:t>
            </a:r>
            <a:r>
              <a:rPr lang="en-US" sz="1200" u="sng" dirty="0" smtClean="0">
                <a:solidFill>
                  <a:schemeClr val="dk1"/>
                </a:solidFill>
              </a:rPr>
              <a:t>exercise</a:t>
            </a:r>
            <a:endParaRPr lang="en-US" sz="1200" u="sng" dirty="0">
              <a:solidFill>
                <a:schemeClr val="dk1"/>
              </a:solidFill>
            </a:endParaRPr>
          </a:p>
          <a:p>
            <a:pPr marL="0" lvl="0" indent="0">
              <a:spcBef>
                <a:spcPts val="0"/>
              </a:spcBef>
              <a:buSzPct val="25000"/>
            </a:pPr>
            <a:endParaRPr lang="en-US" sz="1200" dirty="0">
              <a:solidFill>
                <a:schemeClr val="dk1"/>
              </a:solidFill>
            </a:endParaRPr>
          </a:p>
          <a:p>
            <a:pPr marL="0" lvl="0" indent="0">
              <a:spcBef>
                <a:spcPts val="0"/>
              </a:spcBef>
              <a:buClr>
                <a:schemeClr val="dk1"/>
              </a:buClr>
              <a:buSzPct val="25000"/>
            </a:pPr>
            <a:r>
              <a:rPr lang="en-US" sz="1200" dirty="0">
                <a:solidFill>
                  <a:schemeClr val="dk1"/>
                </a:solidFill>
              </a:rPr>
              <a:t>This will test your numerical and analytical skills and ability to use Excel. You will be asked to use the information provided to produce a chart or graph with commentary. You will be required to explain the process that you followed and to show your workings.</a:t>
            </a:r>
          </a:p>
          <a:p>
            <a:pPr marL="0" lvl="0" indent="0">
              <a:spcBef>
                <a:spcPts val="0"/>
              </a:spcBef>
              <a:buClr>
                <a:schemeClr val="dk1"/>
              </a:buClr>
              <a:buSzPct val="25000"/>
            </a:pPr>
            <a:endParaRPr lang="en-US" sz="1200" u="sng" dirty="0">
              <a:solidFill>
                <a:schemeClr val="dk1"/>
              </a:solidFill>
            </a:endParaRPr>
          </a:p>
          <a:p>
            <a:pPr marL="0" lvl="0" indent="0">
              <a:spcBef>
                <a:spcPts val="0"/>
              </a:spcBef>
              <a:buClr>
                <a:schemeClr val="dk1"/>
              </a:buClr>
              <a:buSzPct val="25000"/>
            </a:pPr>
            <a:r>
              <a:rPr lang="en-US" sz="1200" u="sng" dirty="0">
                <a:solidFill>
                  <a:schemeClr val="dk1"/>
                </a:solidFill>
              </a:rPr>
              <a:t>Written </a:t>
            </a:r>
            <a:r>
              <a:rPr lang="en-US" sz="1200" u="sng" dirty="0" smtClean="0">
                <a:solidFill>
                  <a:schemeClr val="dk1"/>
                </a:solidFill>
              </a:rPr>
              <a:t>exercise</a:t>
            </a:r>
            <a:endParaRPr lang="en-US" sz="1200" u="sng" dirty="0">
              <a:solidFill>
                <a:schemeClr val="dk1"/>
              </a:solidFill>
            </a:endParaRPr>
          </a:p>
          <a:p>
            <a:pPr marL="0" lvl="0" indent="0">
              <a:spcBef>
                <a:spcPts val="0"/>
              </a:spcBef>
              <a:buSzPct val="25000"/>
            </a:pPr>
            <a:endParaRPr lang="en-US" sz="1200" dirty="0">
              <a:solidFill>
                <a:schemeClr val="dk1"/>
              </a:solidFill>
            </a:endParaRPr>
          </a:p>
          <a:p>
            <a:pPr marL="0" lvl="0" indent="0">
              <a:spcBef>
                <a:spcPts val="0"/>
              </a:spcBef>
              <a:buClr>
                <a:schemeClr val="dk1"/>
              </a:buClr>
              <a:buSzPct val="25000"/>
            </a:pPr>
            <a:r>
              <a:rPr lang="en-US" sz="1200" dirty="0">
                <a:solidFill>
                  <a:schemeClr val="dk1"/>
                </a:solidFill>
              </a:rPr>
              <a:t>The written exercise will test your ability to construct a short briefing note which summarises a diverse range of information provided to you. You will be provided with a number of documents from a variety of sources. Your task will be to analyse the papers and prepare a briefing note for the Minister. The important thing is how you support your conclusions using the facts provided, and how you express this in writing. </a:t>
            </a:r>
          </a:p>
          <a:p>
            <a:pPr marL="0" lvl="0" indent="0">
              <a:spcBef>
                <a:spcPts val="0"/>
              </a:spcBef>
              <a:buClr>
                <a:schemeClr val="dk1"/>
              </a:buClr>
              <a:buSzPct val="25000"/>
            </a:pPr>
            <a:endParaRPr lang="en-US" sz="1200" dirty="0">
              <a:solidFill>
                <a:schemeClr val="dk1"/>
              </a:solidFill>
            </a:endParaRPr>
          </a:p>
          <a:p>
            <a:pPr marL="0" lvl="0" indent="0">
              <a:spcBef>
                <a:spcPts val="0"/>
              </a:spcBef>
              <a:buClr>
                <a:schemeClr val="dk1"/>
              </a:buClr>
              <a:buSzPct val="25000"/>
            </a:pPr>
            <a:r>
              <a:rPr lang="en-US" sz="1200" b="1" dirty="0">
                <a:solidFill>
                  <a:schemeClr val="dk1"/>
                </a:solidFill>
              </a:rPr>
              <a:t>Selection Centre – stage two</a:t>
            </a:r>
          </a:p>
          <a:p>
            <a:pPr marL="0" lvl="0" indent="0">
              <a:buClr>
                <a:schemeClr val="dk1"/>
              </a:buClr>
              <a:buSzPct val="25000"/>
            </a:pPr>
            <a:r>
              <a:rPr lang="en-US" sz="1200" dirty="0">
                <a:solidFill>
                  <a:schemeClr val="dk1"/>
                </a:solidFill>
              </a:rPr>
              <a:t>If you score sufficiently highly at the Selection Centre you will be invited to a follow-up session with the whole of the IU Senior Leadership Team, involving a presentation task and closing interview questions.</a:t>
            </a:r>
          </a:p>
          <a:p>
            <a:pPr marL="0" lvl="0" indent="0">
              <a:buClr>
                <a:schemeClr val="dk1"/>
              </a:buClr>
              <a:buSzPct val="25000"/>
            </a:pPr>
            <a:r>
              <a:rPr lang="en-US" sz="1200" u="sng" dirty="0">
                <a:solidFill>
                  <a:schemeClr val="dk1"/>
                </a:solidFill>
              </a:rPr>
              <a:t>Presentation </a:t>
            </a:r>
            <a:r>
              <a:rPr lang="en-US" sz="1200" u="sng" dirty="0" smtClean="0">
                <a:solidFill>
                  <a:schemeClr val="dk1"/>
                </a:solidFill>
              </a:rPr>
              <a:t>exercise</a:t>
            </a:r>
            <a:endParaRPr lang="en-US" sz="1200" u="sng" dirty="0">
              <a:solidFill>
                <a:schemeClr val="dk1"/>
              </a:solidFill>
            </a:endParaRPr>
          </a:p>
          <a:p>
            <a:pPr marL="0" lvl="0" indent="0">
              <a:buClr>
                <a:schemeClr val="dk1"/>
              </a:buClr>
              <a:buSzPct val="25000"/>
            </a:pPr>
            <a:r>
              <a:rPr lang="en-US" sz="1200" dirty="0">
                <a:solidFill>
                  <a:schemeClr val="dk1"/>
                </a:solidFill>
              </a:rPr>
              <a:t>For the presentation exercise you will be given 30 minutes to prepare a 10-minute presentation. The panel will then follow-up with 10 minutes of Q&amp;A</a:t>
            </a:r>
            <a:r>
              <a:rPr lang="en-US" sz="1200" dirty="0" smtClean="0">
                <a:solidFill>
                  <a:schemeClr val="dk1"/>
                </a:solidFill>
              </a:rPr>
              <a:t>.</a:t>
            </a:r>
            <a:endParaRPr lang="en-US" sz="1200" dirty="0">
              <a:solidFill>
                <a:schemeClr val="dk1"/>
              </a:solidFill>
            </a:endParaRPr>
          </a:p>
        </p:txBody>
      </p:sp>
      <p:sp>
        <p:nvSpPr>
          <p:cNvPr id="19"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a:t>
            </a:r>
            <a:endParaRPr lang="en-US" sz="1600" b="1" dirty="0">
              <a:solidFill>
                <a:srgbClr val="004368"/>
              </a:solidFill>
            </a:endParaRPr>
          </a:p>
        </p:txBody>
      </p:sp>
      <p:sp>
        <p:nvSpPr>
          <p:cNvPr id="20"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1"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2"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3"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4"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5"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18</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spcBef>
                <a:spcPts val="0"/>
              </a:spcBef>
              <a:buClr>
                <a:srgbClr val="000000"/>
              </a:buClr>
              <a:buSzPct val="25000"/>
            </a:pPr>
            <a:r>
              <a:rPr lang="en-US" sz="1200" b="1" dirty="0">
                <a:solidFill>
                  <a:srgbClr val="000000"/>
                </a:solidFill>
              </a:rPr>
              <a:t>How to apply</a:t>
            </a:r>
          </a:p>
          <a:p>
            <a:pPr marL="0" lvl="0" indent="0">
              <a:spcBef>
                <a:spcPts val="0"/>
              </a:spcBef>
              <a:buClr>
                <a:srgbClr val="000000"/>
              </a:buClr>
              <a:buSzPct val="25000"/>
            </a:pPr>
            <a:endParaRPr lang="en-US" sz="1200" b="1" dirty="0">
              <a:solidFill>
                <a:srgbClr val="000000"/>
              </a:solidFill>
            </a:endParaRPr>
          </a:p>
          <a:p>
            <a:pPr marL="0" lvl="0" indent="0" algn="just">
              <a:spcBef>
                <a:spcPts val="0"/>
              </a:spcBef>
              <a:buClr>
                <a:schemeClr val="dk1"/>
              </a:buClr>
              <a:buSzPct val="25000"/>
            </a:pPr>
            <a:r>
              <a:rPr lang="en-US" sz="1200" b="1" dirty="0">
                <a:solidFill>
                  <a:schemeClr val="dk1"/>
                </a:solidFill>
              </a:rPr>
              <a:t>All applicants</a:t>
            </a:r>
            <a:r>
              <a:rPr lang="en-US" sz="1200" dirty="0">
                <a:solidFill>
                  <a:schemeClr val="dk1"/>
                </a:solidFill>
              </a:rPr>
              <a:t> need to </a:t>
            </a:r>
            <a:r>
              <a:rPr lang="en-US" sz="1200" dirty="0" smtClean="0">
                <a:solidFill>
                  <a:schemeClr val="dk1"/>
                </a:solidFill>
              </a:rPr>
              <a:t>outline, </a:t>
            </a:r>
            <a:r>
              <a:rPr lang="en-US" sz="1200" dirty="0">
                <a:solidFill>
                  <a:schemeClr val="dk1"/>
                </a:solidFill>
              </a:rPr>
              <a:t>in no more than a total </a:t>
            </a:r>
            <a:r>
              <a:rPr lang="en-US" sz="1200" dirty="0" smtClean="0">
                <a:solidFill>
                  <a:schemeClr val="tx1"/>
                </a:solidFill>
              </a:rPr>
              <a:t>of 250 words for each competence, </a:t>
            </a:r>
            <a:r>
              <a:rPr lang="en-US" sz="1200" dirty="0">
                <a:solidFill>
                  <a:schemeClr val="dk1"/>
                </a:solidFill>
              </a:rPr>
              <a:t>examples of when they have exhibited each of the following Implementation Leader characteristics (see Annex A for details): </a:t>
            </a:r>
          </a:p>
          <a:p>
            <a:pPr marL="0" lvl="0" indent="0" algn="just">
              <a:spcBef>
                <a:spcPts val="0"/>
              </a:spcBef>
              <a:buClr>
                <a:schemeClr val="dk1"/>
              </a:buClr>
              <a:buSzPct val="25000"/>
            </a:pPr>
            <a:endParaRPr lang="en-US" sz="800" dirty="0">
              <a:solidFill>
                <a:schemeClr val="dk1"/>
              </a:solidFill>
            </a:endParaRPr>
          </a:p>
          <a:p>
            <a:pPr marL="0" lvl="0" indent="457200" algn="just">
              <a:spcBef>
                <a:spcPts val="0"/>
              </a:spcBef>
              <a:buClr>
                <a:schemeClr val="dk1"/>
              </a:buClr>
              <a:buSzPct val="25000"/>
            </a:pPr>
            <a:r>
              <a:rPr lang="en-US" sz="1200" b="1" dirty="0">
                <a:solidFill>
                  <a:schemeClr val="dk1"/>
                </a:solidFill>
              </a:rPr>
              <a:t>Leader: </a:t>
            </a:r>
            <a:r>
              <a:rPr lang="en-US" sz="1200" dirty="0">
                <a:solidFill>
                  <a:schemeClr val="dk1"/>
                </a:solidFill>
              </a:rPr>
              <a:t>shows an ability to inspire by driving delivery, including through others</a:t>
            </a:r>
          </a:p>
          <a:p>
            <a:pPr marL="0" lvl="0" indent="457200" algn="just">
              <a:spcBef>
                <a:spcPts val="0"/>
              </a:spcBef>
              <a:buClr>
                <a:schemeClr val="dk1"/>
              </a:buClr>
              <a:buSzPct val="25000"/>
            </a:pPr>
            <a:r>
              <a:rPr lang="en-US" sz="1200" b="1" dirty="0">
                <a:solidFill>
                  <a:schemeClr val="dk1"/>
                </a:solidFill>
              </a:rPr>
              <a:t>Communicator: </a:t>
            </a:r>
            <a:r>
              <a:rPr lang="en-US" sz="1200" dirty="0">
                <a:solidFill>
                  <a:schemeClr val="dk1"/>
                </a:solidFill>
              </a:rPr>
              <a:t>challenged ideas and convinced others to change</a:t>
            </a:r>
          </a:p>
          <a:p>
            <a:pPr marL="0" lvl="0" indent="457200" algn="just">
              <a:spcBef>
                <a:spcPts val="0"/>
              </a:spcBef>
              <a:buClr>
                <a:schemeClr val="dk1"/>
              </a:buClr>
              <a:buSzPct val="25000"/>
            </a:pPr>
            <a:r>
              <a:rPr lang="en-US" sz="1200" b="1" dirty="0">
                <a:solidFill>
                  <a:schemeClr val="dk1"/>
                </a:solidFill>
              </a:rPr>
              <a:t>Problem solver: </a:t>
            </a:r>
            <a:r>
              <a:rPr lang="en-US" sz="1200" dirty="0">
                <a:solidFill>
                  <a:schemeClr val="dk1"/>
                </a:solidFill>
              </a:rPr>
              <a:t>uses analytical and creative problem solving techniques to provide thoughtful, well-timed </a:t>
            </a:r>
            <a:r>
              <a:rPr lang="en-US" sz="1200" dirty="0" smtClean="0">
                <a:solidFill>
                  <a:schemeClr val="dk1"/>
                </a:solidFill>
              </a:rPr>
              <a:t>solutions</a:t>
            </a:r>
          </a:p>
          <a:p>
            <a:pPr marL="0" indent="457200" algn="just">
              <a:spcBef>
                <a:spcPts val="0"/>
              </a:spcBef>
              <a:buClr>
                <a:schemeClr val="dk1"/>
              </a:buClr>
              <a:buSzPct val="25000"/>
            </a:pPr>
            <a:endParaRPr lang="en-US" sz="1200" b="1" spc="-5" dirty="0" smtClean="0">
              <a:solidFill>
                <a:srgbClr val="FF0000"/>
              </a:solidFill>
            </a:endParaRPr>
          </a:p>
          <a:p>
            <a:pPr marL="0" indent="457200" algn="just">
              <a:spcBef>
                <a:spcPts val="0"/>
              </a:spcBef>
              <a:buClr>
                <a:schemeClr val="dk1"/>
              </a:buClr>
              <a:buSzPct val="25000"/>
            </a:pPr>
            <a:r>
              <a:rPr lang="en-US" sz="1200" b="1" spc="-5" dirty="0" smtClean="0">
                <a:solidFill>
                  <a:schemeClr val="tx1"/>
                </a:solidFill>
              </a:rPr>
              <a:t>Analysis:</a:t>
            </a:r>
            <a:r>
              <a:rPr lang="en-US" sz="1200" spc="-5" dirty="0" smtClean="0">
                <a:solidFill>
                  <a:schemeClr val="tx1"/>
                </a:solidFill>
              </a:rPr>
              <a:t> (for Principal Analysts only) what </a:t>
            </a:r>
            <a:r>
              <a:rPr lang="en-US" sz="1200" spc="-5" dirty="0">
                <a:solidFill>
                  <a:schemeClr val="tx1"/>
                </a:solidFill>
              </a:rPr>
              <a:t>specialist skills and experience qualify you for the position </a:t>
            </a:r>
            <a:endParaRPr lang="en-US" sz="1200" spc="-5" dirty="0" smtClean="0">
              <a:solidFill>
                <a:schemeClr val="tx1"/>
              </a:solidFill>
            </a:endParaRPr>
          </a:p>
          <a:p>
            <a:pPr marL="0" indent="457200" algn="just">
              <a:spcBef>
                <a:spcPts val="0"/>
              </a:spcBef>
              <a:buClr>
                <a:schemeClr val="dk1"/>
              </a:buClr>
              <a:buSzPct val="25000"/>
            </a:pPr>
            <a:r>
              <a:rPr lang="en-US" sz="1200" spc="-5" dirty="0" smtClean="0">
                <a:solidFill>
                  <a:schemeClr val="tx1"/>
                </a:solidFill>
              </a:rPr>
              <a:t>of Principal Analyst?     </a:t>
            </a:r>
            <a:endParaRPr lang="en-US" sz="1200" dirty="0">
              <a:solidFill>
                <a:schemeClr val="tx1"/>
              </a:solidFill>
            </a:endParaRPr>
          </a:p>
          <a:p>
            <a:pPr marL="0" lvl="0" indent="0" algn="just">
              <a:buClr>
                <a:schemeClr val="dk1"/>
              </a:buClr>
              <a:buSzPct val="25000"/>
            </a:pPr>
            <a:r>
              <a:rPr lang="en-US" sz="1200" spc="-5" dirty="0" smtClean="0">
                <a:solidFill>
                  <a:schemeClr val="tx1"/>
                </a:solidFill>
              </a:rPr>
              <a:t>Principal </a:t>
            </a:r>
            <a:r>
              <a:rPr lang="en-US" sz="1200" spc="-5" dirty="0">
                <a:solidFill>
                  <a:schemeClr val="tx1"/>
                </a:solidFill>
              </a:rPr>
              <a:t>Analyst roles are open </a:t>
            </a:r>
            <a:r>
              <a:rPr lang="en-US" sz="1200" spc="-5" dirty="0" smtClean="0">
                <a:solidFill>
                  <a:schemeClr val="tx1"/>
                </a:solidFill>
              </a:rPr>
              <a:t>to </a:t>
            </a:r>
            <a:r>
              <a:rPr lang="en-GB" sz="1200" dirty="0">
                <a:solidFill>
                  <a:schemeClr val="tx1"/>
                </a:solidFill>
              </a:rPr>
              <a:t>Economists, Statisticians, Operational Researchers, Social Researchers and Data </a:t>
            </a:r>
            <a:r>
              <a:rPr lang="en-GB" sz="1200" dirty="0" smtClean="0">
                <a:solidFill>
                  <a:schemeClr val="tx1"/>
                </a:solidFill>
              </a:rPr>
              <a:t>Scientists. </a:t>
            </a:r>
          </a:p>
          <a:p>
            <a:pPr marL="0" lvl="0" indent="0" algn="just">
              <a:buClr>
                <a:schemeClr val="dk1"/>
              </a:buClr>
              <a:buSzPct val="25000"/>
            </a:pPr>
            <a:r>
              <a:rPr lang="en-US" sz="1200" dirty="0" smtClean="0">
                <a:solidFill>
                  <a:schemeClr val="dk1"/>
                </a:solidFill>
              </a:rPr>
              <a:t>A </a:t>
            </a:r>
            <a:r>
              <a:rPr lang="en-US" sz="1200" dirty="0">
                <a:solidFill>
                  <a:schemeClr val="dk1"/>
                </a:solidFill>
              </a:rPr>
              <a:t>paper sift will be carried out on </a:t>
            </a:r>
            <a:r>
              <a:rPr lang="en-US" sz="1200" b="1" dirty="0" smtClean="0">
                <a:solidFill>
                  <a:schemeClr val="dk1"/>
                </a:solidFill>
              </a:rPr>
              <a:t>Thursday </a:t>
            </a:r>
            <a:r>
              <a:rPr lang="en-US" sz="1200" b="1" dirty="0" smtClean="0">
                <a:solidFill>
                  <a:schemeClr val="dk1"/>
                </a:solidFill>
              </a:rPr>
              <a:t>22</a:t>
            </a:r>
            <a:r>
              <a:rPr lang="en-US" sz="1200" b="1" baseline="30000" dirty="0" smtClean="0">
                <a:solidFill>
                  <a:schemeClr val="dk1"/>
                </a:solidFill>
              </a:rPr>
              <a:t>nd</a:t>
            </a:r>
            <a:r>
              <a:rPr lang="en-US" sz="1200" b="1" dirty="0" smtClean="0">
                <a:solidFill>
                  <a:schemeClr val="dk1"/>
                </a:solidFill>
              </a:rPr>
              <a:t> February </a:t>
            </a:r>
            <a:r>
              <a:rPr lang="en-US" sz="1200" b="1" dirty="0" smtClean="0">
                <a:solidFill>
                  <a:schemeClr val="dk1"/>
                </a:solidFill>
              </a:rPr>
              <a:t>2018 </a:t>
            </a:r>
            <a:r>
              <a:rPr lang="en-US" sz="1200" dirty="0" smtClean="0">
                <a:solidFill>
                  <a:schemeClr val="dk1"/>
                </a:solidFill>
              </a:rPr>
              <a:t>and </a:t>
            </a:r>
            <a:r>
              <a:rPr lang="en-US" sz="1200" dirty="0">
                <a:solidFill>
                  <a:schemeClr val="dk1"/>
                </a:solidFill>
              </a:rPr>
              <a:t>we plan to inform candidates of the result in the days following to allow you to prepare for the Selection Centre, if you are successful.</a:t>
            </a:r>
          </a:p>
          <a:p>
            <a:pPr marL="0" lvl="0" indent="0" algn="just">
              <a:buClr>
                <a:schemeClr val="dk1"/>
              </a:buClr>
              <a:buSzPct val="25000"/>
            </a:pPr>
            <a:r>
              <a:rPr lang="en-US" sz="1200" dirty="0">
                <a:solidFill>
                  <a:srgbClr val="222222"/>
                </a:solidFill>
                <a:highlight>
                  <a:srgbClr val="FFFFFF"/>
                </a:highlight>
              </a:rPr>
              <a:t>In line with Civil Service policy, please note that the recruitment will be ‘name-blind'. We ensure that people will be judged on merit and not on their background, race or gender.  This is helped further by removing the candidate’s name and other personal information, such as their nationality and education details, before the written applications are sifted</a:t>
            </a:r>
          </a:p>
          <a:p>
            <a:pPr marL="0" lvl="0" indent="0" algn="just">
              <a:buClr>
                <a:schemeClr val="dk1"/>
              </a:buClr>
              <a:buSzPct val="25000"/>
            </a:pPr>
            <a:r>
              <a:rPr lang="en-US" sz="1200" dirty="0">
                <a:solidFill>
                  <a:schemeClr val="dk1"/>
                </a:solidFill>
              </a:rPr>
              <a:t>The Selection Centre is due to take place on </a:t>
            </a:r>
            <a:r>
              <a:rPr lang="en-US" sz="1200" b="1" dirty="0" smtClean="0">
                <a:solidFill>
                  <a:schemeClr val="dk1"/>
                </a:solidFill>
              </a:rPr>
              <a:t>Monday 5</a:t>
            </a:r>
            <a:r>
              <a:rPr lang="en-US" sz="1200" b="1" baseline="30000" dirty="0" smtClean="0">
                <a:solidFill>
                  <a:schemeClr val="dk1"/>
                </a:solidFill>
              </a:rPr>
              <a:t>th</a:t>
            </a:r>
            <a:r>
              <a:rPr lang="en-US" sz="1200" b="1" dirty="0" smtClean="0">
                <a:solidFill>
                  <a:schemeClr val="dk1"/>
                </a:solidFill>
              </a:rPr>
              <a:t> March </a:t>
            </a:r>
            <a:r>
              <a:rPr lang="en-US" sz="1200" b="1" dirty="0">
                <a:solidFill>
                  <a:schemeClr val="dk1"/>
                </a:solidFill>
              </a:rPr>
              <a:t>and Tuesday </a:t>
            </a:r>
            <a:r>
              <a:rPr lang="en-US" sz="1200" b="1" dirty="0" smtClean="0">
                <a:solidFill>
                  <a:schemeClr val="dk1"/>
                </a:solidFill>
              </a:rPr>
              <a:t>6</a:t>
            </a:r>
            <a:r>
              <a:rPr lang="en-US" sz="1200" b="1" baseline="30000" dirty="0" smtClean="0">
                <a:solidFill>
                  <a:schemeClr val="dk1"/>
                </a:solidFill>
              </a:rPr>
              <a:t>th</a:t>
            </a:r>
            <a:r>
              <a:rPr lang="en-US" sz="1200" b="1" dirty="0" smtClean="0">
                <a:solidFill>
                  <a:schemeClr val="dk1"/>
                </a:solidFill>
              </a:rPr>
              <a:t> March 2018 </a:t>
            </a:r>
            <a:r>
              <a:rPr lang="en-US" sz="1200" dirty="0">
                <a:solidFill>
                  <a:schemeClr val="dk1"/>
                </a:solidFill>
              </a:rPr>
              <a:t>in central London and you will need to be available </a:t>
            </a:r>
            <a:r>
              <a:rPr lang="en-US" sz="1200" dirty="0" smtClean="0">
                <a:solidFill>
                  <a:schemeClr val="dk1"/>
                </a:solidFill>
              </a:rPr>
              <a:t>between </a:t>
            </a:r>
            <a:r>
              <a:rPr lang="en-US" sz="1200" b="1" dirty="0" smtClean="0">
                <a:solidFill>
                  <a:schemeClr val="dk1"/>
                </a:solidFill>
              </a:rPr>
              <a:t>8:45am and </a:t>
            </a:r>
            <a:r>
              <a:rPr lang="en-US" sz="1200" b="1" dirty="0">
                <a:solidFill>
                  <a:schemeClr val="dk1"/>
                </a:solidFill>
              </a:rPr>
              <a:t>5.00pm </a:t>
            </a:r>
            <a:r>
              <a:rPr lang="en-US" sz="1200" dirty="0">
                <a:solidFill>
                  <a:schemeClr val="dk1"/>
                </a:solidFill>
              </a:rPr>
              <a:t>on your allocated day. For those selected to go forward to </a:t>
            </a:r>
            <a:r>
              <a:rPr lang="en-US" sz="1200" dirty="0" smtClean="0">
                <a:solidFill>
                  <a:schemeClr val="dk1"/>
                </a:solidFill>
              </a:rPr>
              <a:t>stage two, </a:t>
            </a:r>
            <a:r>
              <a:rPr lang="en-US" sz="1200" dirty="0">
                <a:solidFill>
                  <a:schemeClr val="dk1"/>
                </a:solidFill>
              </a:rPr>
              <a:t>this will take place on </a:t>
            </a:r>
            <a:r>
              <a:rPr lang="en-US" sz="1200" b="1" dirty="0">
                <a:solidFill>
                  <a:schemeClr val="dk1"/>
                </a:solidFill>
              </a:rPr>
              <a:t>Friday </a:t>
            </a:r>
            <a:r>
              <a:rPr lang="en-US" sz="1200" b="1" dirty="0" smtClean="0">
                <a:solidFill>
                  <a:schemeClr val="dk1"/>
                </a:solidFill>
              </a:rPr>
              <a:t>9</a:t>
            </a:r>
            <a:r>
              <a:rPr lang="en-US" sz="1200" b="1" baseline="30000" dirty="0" smtClean="0">
                <a:solidFill>
                  <a:schemeClr val="dk1"/>
                </a:solidFill>
              </a:rPr>
              <a:t>TH</a:t>
            </a:r>
            <a:r>
              <a:rPr lang="en-US" sz="1200" b="1" dirty="0" smtClean="0">
                <a:solidFill>
                  <a:schemeClr val="dk1"/>
                </a:solidFill>
              </a:rPr>
              <a:t> March 2018 </a:t>
            </a:r>
            <a:r>
              <a:rPr lang="en-US" sz="1200" dirty="0">
                <a:solidFill>
                  <a:schemeClr val="dk1"/>
                </a:solidFill>
              </a:rPr>
              <a:t>and you will be allocated </a:t>
            </a:r>
            <a:r>
              <a:rPr lang="en-US" sz="1200" dirty="0" smtClean="0">
                <a:solidFill>
                  <a:schemeClr val="dk1"/>
                </a:solidFill>
              </a:rPr>
              <a:t>a time </a:t>
            </a:r>
            <a:r>
              <a:rPr lang="en-US" sz="1200" dirty="0">
                <a:solidFill>
                  <a:schemeClr val="dk1"/>
                </a:solidFill>
              </a:rPr>
              <a:t>slot between 9.00am and 5.00pm.</a:t>
            </a: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dirty="0">
              <a:solidFill>
                <a:schemeClr val="dk1"/>
              </a:solidFill>
            </a:endParaRPr>
          </a:p>
          <a:p>
            <a:pPr lvl="0">
              <a:buSzPct val="25000"/>
            </a:pPr>
            <a:endParaRPr lang="en-US" sz="1200" dirty="0">
              <a:solidFill>
                <a:schemeClr val="dk1"/>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25"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a:t>
            </a:r>
            <a:endParaRPr lang="en-US" sz="1600" b="1" dirty="0">
              <a:solidFill>
                <a:srgbClr val="004368"/>
              </a:solidFill>
            </a:endParaRP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19</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9762" y="754175"/>
            <a:ext cx="2952329" cy="2562816"/>
          </a:xfrm>
          <a:prstGeom prst="rect">
            <a:avLst/>
          </a:prstGeom>
          <a:noFill/>
          <a:ln>
            <a:noFill/>
          </a:ln>
        </p:spPr>
      </p:pic>
      <p:sp>
        <p:nvSpPr>
          <p:cNvPr id="50" name="Shape 50"/>
          <p:cNvSpPr txBox="1"/>
          <p:nvPr/>
        </p:nvSpPr>
        <p:spPr>
          <a:xfrm>
            <a:off x="179636" y="2676633"/>
            <a:ext cx="2952750" cy="811214"/>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a:solidFill>
                  <a:schemeClr val="lt1"/>
                </a:solidFill>
                <a:latin typeface="Arial"/>
                <a:ea typeface="Arial"/>
                <a:cs typeface="Arial"/>
                <a:sym typeface="Arial"/>
              </a:rPr>
              <a:t>Welcome</a:t>
            </a:r>
          </a:p>
          <a:p>
            <a:pPr marL="0" marR="0" lvl="0" indent="0" algn="l" rtl="0">
              <a:lnSpc>
                <a:spcPct val="100000"/>
              </a:lnSpc>
              <a:spcBef>
                <a:spcPts val="0"/>
              </a:spcBef>
              <a:spcAft>
                <a:spcPts val="0"/>
              </a:spcAft>
              <a:buClr>
                <a:schemeClr val="lt1"/>
              </a:buClr>
              <a:buFont typeface="Arial"/>
              <a:buNone/>
            </a:pPr>
            <a:endParaRPr sz="12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a:solidFill>
                  <a:schemeClr val="lt1"/>
                </a:solidFill>
                <a:latin typeface="Arial"/>
                <a:ea typeface="Arial"/>
                <a:cs typeface="Arial"/>
                <a:sym typeface="Arial"/>
              </a:rPr>
              <a:t>Page 3</a:t>
            </a:r>
          </a:p>
          <a:p>
            <a:pPr marL="0" marR="0" lvl="0" indent="0" algn="l" rtl="0">
              <a:lnSpc>
                <a:spcPct val="100000"/>
              </a:lnSpc>
              <a:spcBef>
                <a:spcPts val="0"/>
              </a:spcBef>
              <a:spcAft>
                <a:spcPts val="0"/>
              </a:spcAft>
              <a:buClr>
                <a:srgbClr val="000000"/>
              </a:buClr>
              <a:buFont typeface="Arial"/>
              <a:buNone/>
            </a:pPr>
            <a:endParaRPr sz="1800" b="1" i="0" u="none" strike="noStrike" cap="none">
              <a:solidFill>
                <a:schemeClr val="lt1"/>
              </a:solidFill>
              <a:latin typeface="Arial"/>
              <a:ea typeface="Arial"/>
              <a:cs typeface="Arial"/>
              <a:sym typeface="Arial"/>
            </a:endParaRPr>
          </a:p>
        </p:txBody>
      </p:sp>
      <p:pic>
        <p:nvPicPr>
          <p:cNvPr id="51" name="Shape 5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312022" y="754175"/>
            <a:ext cx="2808286" cy="2735262"/>
          </a:xfrm>
          <a:prstGeom prst="rect">
            <a:avLst/>
          </a:prstGeom>
          <a:noFill/>
          <a:ln>
            <a:noFill/>
          </a:ln>
        </p:spPr>
      </p:pic>
      <p:sp>
        <p:nvSpPr>
          <p:cNvPr id="52" name="Shape 52"/>
          <p:cNvSpPr txBox="1"/>
          <p:nvPr/>
        </p:nvSpPr>
        <p:spPr>
          <a:xfrm>
            <a:off x="3312022" y="2676633"/>
            <a:ext cx="2808286" cy="811214"/>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About the Implementation Unit</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dirty="0">
                <a:solidFill>
                  <a:schemeClr val="lt1"/>
                </a:solidFill>
                <a:latin typeface="Arial"/>
                <a:ea typeface="Arial"/>
                <a:cs typeface="Arial"/>
                <a:sym typeface="Arial"/>
              </a:rPr>
              <a:t>Pages </a:t>
            </a:r>
            <a:r>
              <a:rPr lang="en-US" sz="1200" b="1" i="0" u="none" strike="noStrike" cap="none" dirty="0" smtClean="0">
                <a:solidFill>
                  <a:schemeClr val="lt1"/>
                </a:solidFill>
                <a:latin typeface="Arial"/>
                <a:ea typeface="Arial"/>
                <a:cs typeface="Arial"/>
                <a:sym typeface="Arial"/>
              </a:rPr>
              <a:t>4 </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6</a:t>
            </a:r>
            <a:endParaRPr lang="en-US" sz="12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Font typeface="Arial"/>
              <a:buNone/>
            </a:pPr>
            <a:endParaRPr sz="1800" b="1" i="0" u="none" strike="noStrike" cap="none" dirty="0">
              <a:solidFill>
                <a:schemeClr val="lt1"/>
              </a:solidFill>
              <a:latin typeface="Arial"/>
              <a:ea typeface="Arial"/>
              <a:cs typeface="Arial"/>
              <a:sym typeface="Arial"/>
            </a:endParaRPr>
          </a:p>
        </p:txBody>
      </p:sp>
      <p:pic>
        <p:nvPicPr>
          <p:cNvPr id="53" name="Shape 5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99944" y="754175"/>
            <a:ext cx="2664296" cy="2735262"/>
          </a:xfrm>
          <a:prstGeom prst="rect">
            <a:avLst/>
          </a:prstGeom>
          <a:noFill/>
          <a:ln>
            <a:noFill/>
          </a:ln>
        </p:spPr>
      </p:pic>
      <p:sp>
        <p:nvSpPr>
          <p:cNvPr id="54" name="Shape 54"/>
          <p:cNvSpPr txBox="1"/>
          <p:nvPr/>
        </p:nvSpPr>
        <p:spPr>
          <a:xfrm>
            <a:off x="6300539" y="2676633"/>
            <a:ext cx="2663824" cy="811214"/>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Our people</a:t>
            </a:r>
          </a:p>
          <a:p>
            <a:pPr marL="0" marR="0" lvl="0" indent="0" algn="l" rtl="0">
              <a:lnSpc>
                <a:spcPct val="100000"/>
              </a:lnSpc>
              <a:spcBef>
                <a:spcPts val="0"/>
              </a:spcBef>
              <a:spcAft>
                <a:spcPts val="0"/>
              </a:spcAft>
              <a:buClr>
                <a:srgbClr val="000000"/>
              </a:buClr>
              <a:buFont typeface="Arial"/>
              <a:buNone/>
            </a:pPr>
            <a:endParaRPr sz="12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dirty="0">
                <a:solidFill>
                  <a:schemeClr val="lt1"/>
                </a:solidFill>
                <a:latin typeface="Arial"/>
                <a:ea typeface="Arial"/>
                <a:cs typeface="Arial"/>
                <a:sym typeface="Arial"/>
              </a:rPr>
              <a:t>Pages </a:t>
            </a:r>
            <a:r>
              <a:rPr lang="en-US" sz="1200" b="1" i="0" u="none" strike="noStrike" cap="none" dirty="0" smtClean="0">
                <a:solidFill>
                  <a:schemeClr val="lt1"/>
                </a:solidFill>
                <a:latin typeface="Arial"/>
                <a:ea typeface="Arial"/>
                <a:cs typeface="Arial"/>
                <a:sym typeface="Arial"/>
              </a:rPr>
              <a:t>7 </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12</a:t>
            </a:r>
            <a:endParaRPr lang="en-US" sz="1200" b="1" i="0" u="none" strike="noStrike" cap="none" dirty="0">
              <a:solidFill>
                <a:schemeClr val="lt1"/>
              </a:solidFill>
              <a:latin typeface="Arial"/>
              <a:ea typeface="Arial"/>
              <a:cs typeface="Arial"/>
              <a:sym typeface="Arial"/>
            </a:endParaRPr>
          </a:p>
        </p:txBody>
      </p:sp>
      <p:pic>
        <p:nvPicPr>
          <p:cNvPr id="55" name="Shape 55"/>
          <p:cNvPicPr preferRelativeResize="0"/>
          <p:nvPr/>
        </p:nvPicPr>
        <p:blipFill rotWithShape="1">
          <a:blip r:embed="rId6">
            <a:alphaModFix/>
          </a:blip>
          <a:srcRect/>
          <a:stretch/>
        </p:blipFill>
        <p:spPr>
          <a:xfrm>
            <a:off x="179785" y="3655900"/>
            <a:ext cx="2952750" cy="2427287"/>
          </a:xfrm>
          <a:prstGeom prst="rect">
            <a:avLst/>
          </a:prstGeom>
          <a:noFill/>
          <a:ln>
            <a:noFill/>
          </a:ln>
        </p:spPr>
      </p:pic>
      <p:sp>
        <p:nvSpPr>
          <p:cNvPr id="56" name="Shape 56"/>
          <p:cNvSpPr txBox="1"/>
          <p:nvPr/>
        </p:nvSpPr>
        <p:spPr>
          <a:xfrm>
            <a:off x="179785" y="5306883"/>
            <a:ext cx="2952750" cy="795353"/>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Vacancy </a:t>
            </a:r>
            <a:r>
              <a:rPr lang="en-US" sz="1800" b="1" i="0" u="none" strike="noStrike" cap="none" dirty="0" smtClean="0">
                <a:solidFill>
                  <a:schemeClr val="lt1"/>
                </a:solidFill>
                <a:latin typeface="Arial"/>
                <a:ea typeface="Arial"/>
                <a:cs typeface="Arial"/>
                <a:sym typeface="Arial"/>
              </a:rPr>
              <a:t>description </a:t>
            </a:r>
            <a:r>
              <a:rPr lang="en-US" sz="1800" b="1" i="0" u="none" strike="noStrike" cap="none" dirty="0">
                <a:solidFill>
                  <a:schemeClr val="lt1"/>
                </a:solidFill>
                <a:latin typeface="Arial"/>
                <a:ea typeface="Arial"/>
                <a:cs typeface="Arial"/>
                <a:sym typeface="Arial"/>
              </a:rPr>
              <a:t>&amp; </a:t>
            </a:r>
            <a:r>
              <a:rPr lang="en-US" sz="1800" b="1" i="0" u="none" strike="noStrike" cap="none" dirty="0" smtClean="0">
                <a:solidFill>
                  <a:schemeClr val="lt1"/>
                </a:solidFill>
                <a:latin typeface="Arial"/>
                <a:ea typeface="Arial"/>
                <a:cs typeface="Arial"/>
                <a:sym typeface="Arial"/>
              </a:rPr>
              <a:t>recruitment process</a:t>
            </a:r>
            <a:endParaRPr lang="en-US" sz="1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dirty="0">
                <a:solidFill>
                  <a:schemeClr val="lt1"/>
                </a:solidFill>
                <a:latin typeface="Arial"/>
                <a:ea typeface="Arial"/>
                <a:cs typeface="Arial"/>
                <a:sym typeface="Arial"/>
              </a:rPr>
              <a:t>Pages </a:t>
            </a:r>
            <a:r>
              <a:rPr lang="en-US" sz="1200" b="1" i="0" u="none" strike="noStrike" cap="none" dirty="0" smtClean="0">
                <a:solidFill>
                  <a:schemeClr val="lt1"/>
                </a:solidFill>
                <a:latin typeface="Arial"/>
                <a:ea typeface="Arial"/>
                <a:cs typeface="Arial"/>
                <a:sym typeface="Arial"/>
              </a:rPr>
              <a:t>13 </a:t>
            </a:r>
            <a:r>
              <a:rPr lang="en-US" sz="1200" b="1" i="0" u="none" strike="noStrike" cap="none" dirty="0">
                <a:solidFill>
                  <a:schemeClr val="lt1"/>
                </a:solidFill>
                <a:latin typeface="Arial"/>
                <a:ea typeface="Arial"/>
                <a:cs typeface="Arial"/>
                <a:sym typeface="Arial"/>
              </a:rPr>
              <a:t>- </a:t>
            </a:r>
            <a:r>
              <a:rPr lang="en-US" sz="1200" b="1" i="0" u="none" strike="noStrike" cap="none" dirty="0" smtClean="0">
                <a:solidFill>
                  <a:schemeClr val="lt1"/>
                </a:solidFill>
                <a:latin typeface="Arial"/>
                <a:ea typeface="Arial"/>
                <a:cs typeface="Arial"/>
                <a:sym typeface="Arial"/>
              </a:rPr>
              <a:t>20</a:t>
            </a:r>
            <a:endParaRPr lang="en-US" sz="1200" b="1" i="0" u="none" strike="noStrike" cap="none" dirty="0">
              <a:solidFill>
                <a:schemeClr val="lt1"/>
              </a:solidFill>
              <a:latin typeface="Arial"/>
              <a:ea typeface="Arial"/>
              <a:cs typeface="Arial"/>
              <a:sym typeface="Arial"/>
            </a:endParaRPr>
          </a:p>
        </p:txBody>
      </p:sp>
      <p:pic>
        <p:nvPicPr>
          <p:cNvPr id="57" name="Shape 5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312320" y="3655900"/>
            <a:ext cx="2808286" cy="2447925"/>
          </a:xfrm>
          <a:prstGeom prst="rect">
            <a:avLst/>
          </a:prstGeom>
          <a:noFill/>
          <a:ln>
            <a:noFill/>
          </a:ln>
        </p:spPr>
      </p:pic>
      <p:sp>
        <p:nvSpPr>
          <p:cNvPr id="58" name="Shape 58"/>
          <p:cNvSpPr txBox="1"/>
          <p:nvPr/>
        </p:nvSpPr>
        <p:spPr>
          <a:xfrm>
            <a:off x="3312320" y="5306883"/>
            <a:ext cx="2808286" cy="795353"/>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Indicative timeline</a:t>
            </a:r>
          </a:p>
          <a:p>
            <a:pPr marL="0" marR="0" lvl="0" indent="0" algn="l" rtl="0">
              <a:lnSpc>
                <a:spcPct val="100000"/>
              </a:lnSpc>
              <a:spcBef>
                <a:spcPts val="0"/>
              </a:spcBef>
              <a:spcAft>
                <a:spcPts val="0"/>
              </a:spcAft>
              <a:buClr>
                <a:schemeClr val="lt1"/>
              </a:buClr>
              <a:buFont typeface="Arial"/>
              <a:buNone/>
            </a:pPr>
            <a:endParaRPr sz="1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dirty="0">
                <a:solidFill>
                  <a:schemeClr val="lt1"/>
                </a:solidFill>
                <a:latin typeface="Arial"/>
                <a:ea typeface="Arial"/>
                <a:cs typeface="Arial"/>
                <a:sym typeface="Arial"/>
              </a:rPr>
              <a:t>Page </a:t>
            </a:r>
            <a:r>
              <a:rPr lang="en-US" sz="1200" b="1" dirty="0" smtClean="0">
                <a:solidFill>
                  <a:schemeClr val="lt1"/>
                </a:solidFill>
              </a:rPr>
              <a:t>21</a:t>
            </a:r>
            <a:endParaRPr lang="en-US" sz="12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1" i="0" u="none" strike="noStrike" cap="none" dirty="0">
              <a:solidFill>
                <a:schemeClr val="lt1"/>
              </a:solidFill>
              <a:latin typeface="Arial"/>
              <a:ea typeface="Arial"/>
              <a:cs typeface="Arial"/>
              <a:sym typeface="Arial"/>
            </a:endParaRPr>
          </a:p>
        </p:txBody>
      </p:sp>
      <p:pic>
        <p:nvPicPr>
          <p:cNvPr id="59" name="Shape 59"/>
          <p:cNvPicPr preferRelativeResize="0"/>
          <p:nvPr/>
        </p:nvPicPr>
        <p:blipFill rotWithShape="1">
          <a:blip r:embed="rId8">
            <a:alphaModFix/>
          </a:blip>
          <a:srcRect/>
          <a:stretch/>
        </p:blipFill>
        <p:spPr>
          <a:xfrm>
            <a:off x="6300391" y="3655900"/>
            <a:ext cx="2663824" cy="2447925"/>
          </a:xfrm>
          <a:prstGeom prst="rect">
            <a:avLst/>
          </a:prstGeom>
          <a:noFill/>
          <a:ln>
            <a:noFill/>
          </a:ln>
        </p:spPr>
      </p:pic>
      <p:sp>
        <p:nvSpPr>
          <p:cNvPr id="60" name="Shape 60"/>
          <p:cNvSpPr txBox="1"/>
          <p:nvPr/>
        </p:nvSpPr>
        <p:spPr>
          <a:xfrm>
            <a:off x="6335316" y="5306883"/>
            <a:ext cx="2628899" cy="795353"/>
          </a:xfrm>
          <a:prstGeom prst="rect">
            <a:avLst/>
          </a:prstGeom>
          <a:solidFill>
            <a:srgbClr val="0D1348">
              <a:alpha val="33333"/>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dirty="0">
                <a:solidFill>
                  <a:schemeClr val="lt1"/>
                </a:solidFill>
                <a:latin typeface="Arial"/>
                <a:ea typeface="Arial"/>
                <a:cs typeface="Arial"/>
                <a:sym typeface="Arial"/>
              </a:rPr>
              <a:t>Terms, conditions and benefits</a:t>
            </a:r>
          </a:p>
          <a:p>
            <a:pPr marL="0" marR="0" lvl="0" indent="0" algn="l" rtl="0">
              <a:lnSpc>
                <a:spcPct val="100000"/>
              </a:lnSpc>
              <a:spcBef>
                <a:spcPts val="0"/>
              </a:spcBef>
              <a:spcAft>
                <a:spcPts val="0"/>
              </a:spcAft>
              <a:buClr>
                <a:schemeClr val="lt1"/>
              </a:buClr>
              <a:buSzPct val="25000"/>
              <a:buFont typeface="Arial"/>
              <a:buNone/>
            </a:pPr>
            <a:r>
              <a:rPr lang="en-US" sz="1200" b="1" i="0" u="none" strike="noStrike" cap="none" dirty="0">
                <a:solidFill>
                  <a:schemeClr val="lt1"/>
                </a:solidFill>
                <a:latin typeface="Arial"/>
                <a:ea typeface="Arial"/>
                <a:cs typeface="Arial"/>
                <a:sym typeface="Arial"/>
              </a:rPr>
              <a:t>Page </a:t>
            </a:r>
            <a:r>
              <a:rPr lang="en-US" sz="1200" b="1" dirty="0" smtClean="0">
                <a:solidFill>
                  <a:schemeClr val="lt1"/>
                </a:solidFill>
              </a:rPr>
              <a:t>22</a:t>
            </a:r>
            <a:endParaRPr lang="en-US" sz="1200" b="1" i="0" u="none" strike="noStrike" cap="none" dirty="0">
              <a:solidFill>
                <a:schemeClr val="lt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16" name="Shape 79"/>
          <p:cNvSpPr txBox="1">
            <a:spLocks noGrp="1"/>
          </p:cNvSpPr>
          <p:nvPr>
            <p:ph type="body" idx="1"/>
          </p:nvPr>
        </p:nvSpPr>
        <p:spPr>
          <a:xfrm>
            <a:off x="432000" y="1520629"/>
            <a:ext cx="8460480" cy="5145087"/>
          </a:xfrm>
          <a:prstGeom prst="rect">
            <a:avLst/>
          </a:prstGeom>
          <a:noFill/>
          <a:ln>
            <a:noFill/>
          </a:ln>
        </p:spPr>
        <p:txBody>
          <a:bodyPr lIns="0" tIns="0" rIns="0" bIns="0" anchor="t" anchorCtr="0">
            <a:noAutofit/>
          </a:bodyPr>
          <a:lstStyle/>
          <a:p>
            <a:pPr marL="0" lvl="0" indent="0">
              <a:spcBef>
                <a:spcPts val="0"/>
              </a:spcBef>
              <a:buClr>
                <a:srgbClr val="000000"/>
              </a:buClr>
              <a:buSzPct val="25000"/>
            </a:pPr>
            <a:r>
              <a:rPr lang="en-US" sz="1200" b="1" dirty="0">
                <a:solidFill>
                  <a:srgbClr val="000000"/>
                </a:solidFill>
              </a:rPr>
              <a:t>How to apply</a:t>
            </a:r>
          </a:p>
          <a:p>
            <a:pPr marL="0" lvl="0" indent="0">
              <a:spcBef>
                <a:spcPts val="0"/>
              </a:spcBef>
              <a:buClr>
                <a:srgbClr val="000000"/>
              </a:buClr>
              <a:buSzPct val="25000"/>
            </a:pPr>
            <a:endParaRPr lang="en-US" sz="1200" b="1" dirty="0">
              <a:solidFill>
                <a:srgbClr val="000000"/>
              </a:solidFill>
            </a:endParaRPr>
          </a:p>
          <a:p>
            <a:pPr marL="0" lvl="0" indent="0">
              <a:buClr>
                <a:schemeClr val="dk1"/>
              </a:buClr>
              <a:buSzPct val="25000"/>
            </a:pPr>
            <a:r>
              <a:rPr lang="en-US" sz="1200" dirty="0" smtClean="0">
                <a:solidFill>
                  <a:schemeClr val="dk1"/>
                </a:solidFill>
              </a:rPr>
              <a:t>We </a:t>
            </a:r>
            <a:r>
              <a:rPr lang="en-US" sz="1200" dirty="0">
                <a:solidFill>
                  <a:schemeClr val="dk1"/>
                </a:solidFill>
              </a:rPr>
              <a:t>will also be holding an informal “open evening” on </a:t>
            </a:r>
            <a:r>
              <a:rPr lang="en-US" sz="1200" b="1" dirty="0" smtClean="0">
                <a:solidFill>
                  <a:schemeClr val="dk1"/>
                </a:solidFill>
                <a:highlight>
                  <a:srgbClr val="FFFF00"/>
                </a:highlight>
              </a:rPr>
              <a:t>Thursday 8</a:t>
            </a:r>
            <a:r>
              <a:rPr lang="en-US" sz="1200" b="1" baseline="30000" dirty="0" smtClean="0">
                <a:solidFill>
                  <a:schemeClr val="dk1"/>
                </a:solidFill>
                <a:highlight>
                  <a:srgbClr val="FFFF00"/>
                </a:highlight>
              </a:rPr>
              <a:t>th</a:t>
            </a:r>
            <a:r>
              <a:rPr lang="en-US" sz="1200" b="1" dirty="0" smtClean="0">
                <a:solidFill>
                  <a:schemeClr val="dk1"/>
                </a:solidFill>
                <a:highlight>
                  <a:srgbClr val="FFFF00"/>
                </a:highlight>
              </a:rPr>
              <a:t> February from 5.30pm – 7.30pm</a:t>
            </a:r>
            <a:r>
              <a:rPr lang="en-US" sz="1200" dirty="0">
                <a:solidFill>
                  <a:schemeClr val="dk1"/>
                </a:solidFill>
              </a:rPr>
              <a:t>. This is an opportunity to hear from the Senior Leadership Team on the work of the Unit along with a chance to speak to team members about their experiences. If you are interested in attending this event please express your interest and </a:t>
            </a:r>
            <a:r>
              <a:rPr lang="en-US" sz="1200" dirty="0" smtClean="0">
                <a:solidFill>
                  <a:schemeClr val="dk1"/>
                </a:solidFill>
              </a:rPr>
              <a:t>sign </a:t>
            </a:r>
            <a:r>
              <a:rPr lang="en-US" sz="1200" dirty="0">
                <a:solidFill>
                  <a:schemeClr val="dk1"/>
                </a:solidFill>
              </a:rPr>
              <a:t>up for </a:t>
            </a:r>
            <a:r>
              <a:rPr lang="en-US" sz="1200" dirty="0" smtClean="0">
                <a:solidFill>
                  <a:schemeClr val="dk1"/>
                </a:solidFill>
              </a:rPr>
              <a:t>open evening via the link below</a:t>
            </a:r>
            <a:r>
              <a:rPr lang="en-US" sz="1200" dirty="0" smtClean="0">
                <a:solidFill>
                  <a:schemeClr val="dk1"/>
                </a:solidFill>
                <a:hlinkClick r:id="rId3"/>
              </a:rPr>
              <a:t>.</a:t>
            </a:r>
            <a:endParaRPr lang="en-US" sz="1200" dirty="0" smtClean="0">
              <a:solidFill>
                <a:schemeClr val="dk1"/>
              </a:solidFill>
            </a:endParaRPr>
          </a:p>
          <a:p>
            <a:pPr marL="0" indent="0">
              <a:buClr>
                <a:schemeClr val="dk1"/>
              </a:buClr>
              <a:buSzPct val="25000"/>
            </a:pPr>
            <a:r>
              <a:rPr lang="en-US" sz="1200" dirty="0" smtClean="0">
                <a:solidFill>
                  <a:schemeClr val="dk1"/>
                </a:solidFill>
                <a:hlinkClick r:id="rId4"/>
              </a:rPr>
              <a:t>https://www.eventbrite.com/e/implementation-unit-recruitment-open-evening-tickets-42494115042</a:t>
            </a:r>
            <a:endParaRPr lang="en-US" sz="1200" dirty="0" smtClean="0">
              <a:solidFill>
                <a:schemeClr val="dk1"/>
              </a:solidFill>
            </a:endParaRPr>
          </a:p>
          <a:p>
            <a:pPr marL="0" lvl="0" indent="0">
              <a:buClr>
                <a:schemeClr val="dk1"/>
              </a:buClr>
              <a:buSzPct val="25000"/>
            </a:pPr>
            <a:r>
              <a:rPr lang="en-US" sz="1200" i="1" dirty="0" smtClean="0">
                <a:solidFill>
                  <a:schemeClr val="dk1"/>
                </a:solidFill>
              </a:rPr>
              <a:t>Please </a:t>
            </a:r>
            <a:r>
              <a:rPr lang="en-US" sz="1200" i="1" dirty="0">
                <a:solidFill>
                  <a:schemeClr val="dk1"/>
                </a:solidFill>
              </a:rPr>
              <a:t>note this is an informal event and will not form part of the recruitment or selection process. </a:t>
            </a:r>
          </a:p>
          <a:p>
            <a:pPr marL="0" lvl="0" indent="0" algn="just">
              <a:buClr>
                <a:schemeClr val="dk1"/>
              </a:buClr>
              <a:buSzPct val="25000"/>
            </a:pPr>
            <a:r>
              <a:rPr lang="en-US" sz="1200" dirty="0">
                <a:solidFill>
                  <a:schemeClr val="dk1"/>
                </a:solidFill>
              </a:rPr>
              <a:t>To discuss </a:t>
            </a:r>
            <a:r>
              <a:rPr lang="en-US" sz="1200" dirty="0" smtClean="0">
                <a:solidFill>
                  <a:schemeClr val="dk1"/>
                </a:solidFill>
              </a:rPr>
              <a:t>these opportunities </a:t>
            </a:r>
            <a:r>
              <a:rPr lang="en-US" sz="1200" dirty="0">
                <a:solidFill>
                  <a:schemeClr val="dk1"/>
                </a:solidFill>
              </a:rPr>
              <a:t>further, please contact </a:t>
            </a:r>
            <a:r>
              <a:rPr lang="en-US" sz="1200" dirty="0" smtClean="0">
                <a:solidFill>
                  <a:schemeClr val="dk1"/>
                </a:solidFill>
              </a:rPr>
              <a:t>Chantelle Lyon at chantelle.lyon@cabinetoffice.gov.uk</a:t>
            </a:r>
            <a:endParaRPr lang="en-US" sz="1200" dirty="0">
              <a:solidFill>
                <a:schemeClr val="dk1"/>
              </a:solidFill>
            </a:endParaRP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b="1" dirty="0">
              <a:solidFill>
                <a:srgbClr val="000000"/>
              </a:solidFill>
            </a:endParaRPr>
          </a:p>
          <a:p>
            <a:pPr marL="0" lvl="0" indent="0">
              <a:spcBef>
                <a:spcPts val="0"/>
              </a:spcBef>
              <a:buSzPct val="25000"/>
            </a:pPr>
            <a:endParaRPr lang="en-US" sz="1200" dirty="0">
              <a:solidFill>
                <a:schemeClr val="dk1"/>
              </a:solidFill>
            </a:endParaRPr>
          </a:p>
          <a:p>
            <a:pPr lvl="0">
              <a:buSzPct val="25000"/>
            </a:pPr>
            <a:endParaRPr lang="en-US" sz="1200" dirty="0">
              <a:solidFill>
                <a:schemeClr val="dk1"/>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2" name="Shape 71"/>
          <p:cNvSpPr txBox="1"/>
          <p:nvPr/>
        </p:nvSpPr>
        <p:spPr>
          <a:xfrm>
            <a:off x="4405192" y="340415"/>
            <a:ext cx="17847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25"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Vacancy </a:t>
            </a:r>
            <a:r>
              <a:rPr lang="en-US" sz="1600" b="1" dirty="0" smtClean="0">
                <a:solidFill>
                  <a:srgbClr val="004368"/>
                </a:solidFill>
              </a:rPr>
              <a:t>description </a:t>
            </a:r>
            <a:r>
              <a:rPr lang="en-US" sz="1600" b="1" dirty="0">
                <a:solidFill>
                  <a:srgbClr val="004368"/>
                </a:solidFill>
              </a:rPr>
              <a:t>and </a:t>
            </a:r>
            <a:r>
              <a:rPr lang="en-US" sz="1600" b="1" dirty="0" smtClean="0">
                <a:solidFill>
                  <a:srgbClr val="004368"/>
                </a:solidFill>
              </a:rPr>
              <a:t>recruitment process</a:t>
            </a:r>
            <a:endParaRPr lang="en-US" sz="1600" b="1" dirty="0">
              <a:solidFill>
                <a:srgbClr val="004368"/>
              </a:solidFill>
            </a:endParaRP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20</a:t>
            </a:fld>
            <a:endParaRPr lang="en-US" sz="12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0678314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aphicFrame>
        <p:nvGraphicFramePr>
          <p:cNvPr id="266" name="Shape 266"/>
          <p:cNvGraphicFramePr/>
          <p:nvPr>
            <p:extLst>
              <p:ext uri="{D42A27DB-BD31-4B8C-83A1-F6EECF244321}">
                <p14:modId xmlns:p14="http://schemas.microsoft.com/office/powerpoint/2010/main" val="3681008441"/>
              </p:ext>
            </p:extLst>
          </p:nvPr>
        </p:nvGraphicFramePr>
        <p:xfrm>
          <a:off x="467544" y="1642492"/>
          <a:ext cx="7794456" cy="3019862"/>
        </p:xfrm>
        <a:graphic>
          <a:graphicData uri="http://schemas.openxmlformats.org/drawingml/2006/table">
            <a:tbl>
              <a:tblPr firstRow="1" bandRow="1">
                <a:noFill/>
                <a:tableStyleId>{D2D7403A-E5ED-46BE-A031-D4941D61E92C}</a:tableStyleId>
              </a:tblPr>
              <a:tblGrid>
                <a:gridCol w="2736304"/>
                <a:gridCol w="5058152"/>
              </a:tblGrid>
              <a:tr h="0">
                <a:tc>
                  <a:txBody>
                    <a:bodyPr/>
                    <a:lstStyle/>
                    <a:p>
                      <a:pPr marL="0" marR="0" lvl="0" indent="0" algn="ctr" rtl="0">
                        <a:lnSpc>
                          <a:spcPct val="100000"/>
                        </a:lnSpc>
                        <a:spcBef>
                          <a:spcPts val="0"/>
                        </a:spcBef>
                        <a:spcAft>
                          <a:spcPts val="0"/>
                        </a:spcAft>
                        <a:buClr>
                          <a:schemeClr val="lt1"/>
                        </a:buClr>
                        <a:buSzPct val="25000"/>
                        <a:buFont typeface="Arial"/>
                        <a:buNone/>
                      </a:pPr>
                      <a:r>
                        <a:rPr lang="en-US" sz="1200" b="1" u="none" strike="noStrike" cap="none" dirty="0">
                          <a:solidFill>
                            <a:schemeClr val="lt1"/>
                          </a:solidFill>
                        </a:rPr>
                        <a:t>Date</a:t>
                      </a:r>
                    </a:p>
                  </a:txBody>
                  <a:tcPr marL="91450" marR="91450" marT="45725" marB="45725">
                    <a:solidFill>
                      <a:srgbClr val="004368"/>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US" sz="1200" b="1" u="none" strike="noStrike" cap="none" dirty="0">
                          <a:solidFill>
                            <a:schemeClr val="lt1"/>
                          </a:solidFill>
                        </a:rPr>
                        <a:t>Activity</a:t>
                      </a:r>
                    </a:p>
                  </a:txBody>
                  <a:tcPr marL="91450" marR="91450" marT="45725" marB="45725">
                    <a:solidFill>
                      <a:srgbClr val="004368"/>
                    </a:solidFill>
                  </a:tcPr>
                </a:tc>
              </a:tr>
              <a:tr h="332074">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Thursday 8</a:t>
                      </a:r>
                      <a:r>
                        <a:rPr lang="en-US" sz="1200" u="none" strike="noStrike" cap="none" baseline="30000" dirty="0" smtClean="0">
                          <a:solidFill>
                            <a:srgbClr val="000000"/>
                          </a:solidFill>
                        </a:rPr>
                        <a:t>th</a:t>
                      </a:r>
                      <a:r>
                        <a:rPr lang="en-US" sz="1200" u="none" strike="noStrike" cap="none" baseline="0" dirty="0" smtClean="0">
                          <a:solidFill>
                            <a:srgbClr val="000000"/>
                          </a:solidFill>
                        </a:rPr>
                        <a:t> February </a:t>
                      </a:r>
                      <a:endParaRPr lang="en-US" sz="1200" u="none" strike="noStrike" cap="none" dirty="0">
                        <a:solidFill>
                          <a:srgbClr val="000000"/>
                        </a:solidFill>
                      </a:endParaRPr>
                    </a:p>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17:30-19:30</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IU Open Evening at 35 Great Smith Street, London SW1P 3BQ</a:t>
                      </a:r>
                    </a:p>
                  </a:txBody>
                  <a:tcPr marL="91450" marR="91450" marT="45725" marB="45725"/>
                </a:tc>
              </a:tr>
              <a:tr h="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Sunday 18</a:t>
                      </a:r>
                      <a:r>
                        <a:rPr lang="en-US" sz="1200" u="none" strike="noStrike" cap="none" baseline="30000" dirty="0" smtClean="0">
                          <a:solidFill>
                            <a:srgbClr val="000000"/>
                          </a:solidFill>
                        </a:rPr>
                        <a:t>th</a:t>
                      </a:r>
                      <a:r>
                        <a:rPr lang="en-US" sz="1200" u="none" strike="noStrike" cap="none" baseline="0" dirty="0" smtClean="0">
                          <a:solidFill>
                            <a:srgbClr val="000000"/>
                          </a:solidFill>
                        </a:rPr>
                        <a:t> February</a:t>
                      </a:r>
                      <a:r>
                        <a:rPr lang="en-US" sz="1200" u="none" strike="noStrike" cap="none" dirty="0" smtClean="0">
                          <a:solidFill>
                            <a:srgbClr val="000000"/>
                          </a:solidFill>
                        </a:rPr>
                        <a:t> </a:t>
                      </a:r>
                      <a:r>
                        <a:rPr lang="en-US" sz="1200" u="none" strike="noStrike" cap="none" baseline="0" dirty="0" smtClean="0">
                          <a:solidFill>
                            <a:srgbClr val="000000"/>
                          </a:solidFill>
                        </a:rPr>
                        <a:t>23:55</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Deadline for applications</a:t>
                      </a:r>
                    </a:p>
                  </a:txBody>
                  <a:tcPr marL="91450" marR="91450" marT="45725" marB="45725"/>
                </a:tc>
              </a:tr>
              <a:tr h="276582">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Thursday </a:t>
                      </a:r>
                      <a:r>
                        <a:rPr lang="en-US" sz="1200" u="none" strike="noStrike" cap="none" dirty="0" smtClean="0">
                          <a:solidFill>
                            <a:srgbClr val="000000"/>
                          </a:solidFill>
                        </a:rPr>
                        <a:t>22</a:t>
                      </a:r>
                      <a:r>
                        <a:rPr lang="en-US" sz="1200" u="none" strike="noStrike" cap="none" baseline="30000" dirty="0" smtClean="0">
                          <a:solidFill>
                            <a:srgbClr val="000000"/>
                          </a:solidFill>
                        </a:rPr>
                        <a:t>nd</a:t>
                      </a:r>
                      <a:r>
                        <a:rPr lang="en-US" sz="1200" u="none" strike="noStrike" cap="none" baseline="0" dirty="0" smtClean="0">
                          <a:solidFill>
                            <a:srgbClr val="000000"/>
                          </a:solidFill>
                        </a:rPr>
                        <a:t> </a:t>
                      </a:r>
                      <a:r>
                        <a:rPr lang="en-US" sz="1200" u="none" strike="noStrike" cap="none" dirty="0" smtClean="0">
                          <a:solidFill>
                            <a:srgbClr val="000000"/>
                          </a:solidFill>
                        </a:rPr>
                        <a:t>February </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Paper sift</a:t>
                      </a:r>
                    </a:p>
                  </a:txBody>
                  <a:tcPr marL="91450" marR="91450" marT="45725" marB="45725"/>
                </a:tc>
              </a:tr>
              <a:tr h="118292">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Friday </a:t>
                      </a:r>
                      <a:r>
                        <a:rPr lang="en-US" sz="1200" u="none" strike="noStrike" cap="none" dirty="0" smtClean="0">
                          <a:solidFill>
                            <a:srgbClr val="000000"/>
                          </a:solidFill>
                        </a:rPr>
                        <a:t>23</a:t>
                      </a:r>
                      <a:r>
                        <a:rPr lang="en-US" sz="1200" u="none" strike="noStrike" cap="none" baseline="30000" dirty="0" smtClean="0">
                          <a:solidFill>
                            <a:srgbClr val="000000"/>
                          </a:solidFill>
                        </a:rPr>
                        <a:t>rd</a:t>
                      </a:r>
                      <a:r>
                        <a:rPr lang="en-US" sz="1200" u="none" strike="noStrike" cap="none" dirty="0" smtClean="0">
                          <a:solidFill>
                            <a:srgbClr val="000000"/>
                          </a:solidFill>
                        </a:rPr>
                        <a:t> </a:t>
                      </a:r>
                      <a:r>
                        <a:rPr lang="en-US" sz="1200" u="none" strike="noStrike" cap="none" dirty="0" smtClean="0">
                          <a:solidFill>
                            <a:srgbClr val="000000"/>
                          </a:solidFill>
                        </a:rPr>
                        <a:t>February</a:t>
                      </a:r>
                      <a:r>
                        <a:rPr lang="en-US" sz="1200" u="none" strike="noStrike" cap="none" baseline="0" dirty="0" smtClean="0">
                          <a:solidFill>
                            <a:srgbClr val="000000"/>
                          </a:solidFill>
                        </a:rPr>
                        <a:t> </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Applicants notified of sift results</a:t>
                      </a:r>
                    </a:p>
                  </a:txBody>
                  <a:tcPr marL="91450" marR="91450" marT="45725" marB="45725"/>
                </a:tc>
              </a:tr>
              <a:tr h="131994">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Monday 5</a:t>
                      </a:r>
                      <a:r>
                        <a:rPr lang="en-US" sz="1200" u="none" strike="noStrike" cap="none" baseline="30000" dirty="0" smtClean="0">
                          <a:solidFill>
                            <a:srgbClr val="000000"/>
                          </a:solidFill>
                        </a:rPr>
                        <a:t>th</a:t>
                      </a:r>
                      <a:r>
                        <a:rPr lang="en-US" sz="1200" u="none" strike="noStrike" cap="none" dirty="0" smtClean="0">
                          <a:solidFill>
                            <a:srgbClr val="000000"/>
                          </a:solidFill>
                        </a:rPr>
                        <a:t> / Tuesday 6</a:t>
                      </a:r>
                      <a:r>
                        <a:rPr lang="en-US" sz="1200" u="none" strike="noStrike" cap="none" baseline="30000" dirty="0" smtClean="0">
                          <a:solidFill>
                            <a:srgbClr val="000000"/>
                          </a:solidFill>
                        </a:rPr>
                        <a:t>th</a:t>
                      </a:r>
                      <a:r>
                        <a:rPr lang="en-US" sz="1200" u="none" strike="noStrike" cap="none" baseline="0" dirty="0" smtClean="0">
                          <a:solidFill>
                            <a:srgbClr val="000000"/>
                          </a:solidFill>
                        </a:rPr>
                        <a:t> March</a:t>
                      </a:r>
                      <a:endParaRPr lang="en-US" sz="1200" u="none" strike="noStrike" cap="none" dirty="0" smtClean="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Selection Centre Stage </a:t>
                      </a:r>
                      <a:r>
                        <a:rPr lang="en-US" sz="1200" u="none" strike="noStrike" cap="none" dirty="0" smtClean="0">
                          <a:solidFill>
                            <a:srgbClr val="000000"/>
                          </a:solidFill>
                        </a:rPr>
                        <a:t>1</a:t>
                      </a:r>
                      <a:endParaRPr lang="en-US" sz="1200" u="none" strike="noStrike" cap="none" dirty="0">
                        <a:solidFill>
                          <a:srgbClr val="000000"/>
                        </a:solidFill>
                      </a:endParaRPr>
                    </a:p>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Venue to be communicated to attendees</a:t>
                      </a:r>
                    </a:p>
                  </a:txBody>
                  <a:tcPr marL="91450" marR="91450" marT="45725" marB="45725"/>
                </a:tc>
              </a:tr>
              <a:tr h="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Wednesday 7</a:t>
                      </a:r>
                      <a:r>
                        <a:rPr lang="en-US" sz="1200" u="none" strike="noStrike" cap="none" baseline="30000" dirty="0" smtClean="0">
                          <a:solidFill>
                            <a:srgbClr val="000000"/>
                          </a:solidFill>
                        </a:rPr>
                        <a:t>th</a:t>
                      </a:r>
                      <a:r>
                        <a:rPr lang="en-US" sz="1200" u="none" strike="noStrike" cap="none" dirty="0" smtClean="0">
                          <a:solidFill>
                            <a:srgbClr val="000000"/>
                          </a:solidFill>
                        </a:rPr>
                        <a:t> March</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Applicants notified of </a:t>
                      </a:r>
                      <a:r>
                        <a:rPr lang="en-US" sz="1200" u="none" strike="noStrike" cap="none" dirty="0" smtClean="0">
                          <a:solidFill>
                            <a:srgbClr val="000000"/>
                          </a:solidFill>
                        </a:rPr>
                        <a:t>results</a:t>
                      </a:r>
                      <a:endParaRPr lang="en-US" sz="1200" u="none" strike="noStrike" cap="none" dirty="0">
                        <a:solidFill>
                          <a:srgbClr val="000000"/>
                        </a:solidFill>
                      </a:endParaRPr>
                    </a:p>
                  </a:txBody>
                  <a:tcPr marL="91450" marR="91450" marT="45725" marB="45725"/>
                </a:tc>
              </a:tr>
              <a:tr h="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Friday</a:t>
                      </a:r>
                      <a:r>
                        <a:rPr lang="en-US" sz="1200" u="none" strike="noStrike" cap="none" baseline="0" dirty="0" smtClean="0">
                          <a:solidFill>
                            <a:srgbClr val="000000"/>
                          </a:solidFill>
                        </a:rPr>
                        <a:t> 9</a:t>
                      </a:r>
                      <a:r>
                        <a:rPr lang="en-US" sz="1200" u="none" strike="noStrike" cap="none" baseline="30000" dirty="0" smtClean="0">
                          <a:solidFill>
                            <a:srgbClr val="000000"/>
                          </a:solidFill>
                        </a:rPr>
                        <a:t>th</a:t>
                      </a:r>
                      <a:r>
                        <a:rPr lang="en-US" sz="1200" u="none" strike="noStrike" cap="none" baseline="0" dirty="0" smtClean="0">
                          <a:solidFill>
                            <a:srgbClr val="000000"/>
                          </a:solidFill>
                        </a:rPr>
                        <a:t> March</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Selection Centre Stage 2 at</a:t>
                      </a:r>
                    </a:p>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35 Great Smith Street, London SW1P </a:t>
                      </a:r>
                      <a:r>
                        <a:rPr lang="en-US" sz="1200" u="none" strike="noStrike" cap="none" dirty="0" smtClean="0">
                          <a:solidFill>
                            <a:srgbClr val="000000"/>
                          </a:solidFill>
                        </a:rPr>
                        <a:t>3BQ</a:t>
                      </a:r>
                      <a:endParaRPr lang="en-US" sz="1200" u="none" strike="noStrike" cap="none" dirty="0">
                        <a:solidFill>
                          <a:srgbClr val="000000"/>
                        </a:solidFill>
                      </a:endParaRPr>
                    </a:p>
                  </a:txBody>
                  <a:tcPr marL="91450" marR="91450" marT="45725" marB="45725"/>
                </a:tc>
              </a:tr>
              <a:tr h="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smtClean="0">
                          <a:solidFill>
                            <a:srgbClr val="000000"/>
                          </a:solidFill>
                        </a:rPr>
                        <a:t>Wednesday</a:t>
                      </a:r>
                      <a:r>
                        <a:rPr lang="en-US" sz="1200" u="none" strike="noStrike" cap="none" baseline="0" dirty="0" smtClean="0">
                          <a:solidFill>
                            <a:srgbClr val="000000"/>
                          </a:solidFill>
                        </a:rPr>
                        <a:t> 14</a:t>
                      </a:r>
                      <a:r>
                        <a:rPr lang="en-US" sz="1200" u="none" strike="noStrike" cap="none" baseline="30000" dirty="0" smtClean="0">
                          <a:solidFill>
                            <a:srgbClr val="000000"/>
                          </a:solidFill>
                        </a:rPr>
                        <a:t>th</a:t>
                      </a:r>
                      <a:r>
                        <a:rPr lang="en-US" sz="1200" u="none" strike="noStrike" cap="none" baseline="0" dirty="0" smtClean="0">
                          <a:solidFill>
                            <a:srgbClr val="000000"/>
                          </a:solidFill>
                        </a:rPr>
                        <a:t> March</a:t>
                      </a:r>
                      <a:endParaRPr lang="en-US" sz="1200" u="none" strike="noStrike" cap="none"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solidFill>
                            <a:srgbClr val="000000"/>
                          </a:solidFill>
                        </a:rPr>
                        <a:t>Applicants notified</a:t>
                      </a:r>
                    </a:p>
                  </a:txBody>
                  <a:tcPr marL="91450" marR="91450" marT="45725" marB="45725"/>
                </a:tc>
              </a:tr>
            </a:tbl>
          </a:graphicData>
        </a:graphic>
      </p:graphicFrame>
      <p:sp>
        <p:nvSpPr>
          <p:cNvPr id="16"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Indicative Timeline</a:t>
            </a:r>
          </a:p>
        </p:txBody>
      </p:sp>
      <p:sp>
        <p:nvSpPr>
          <p:cNvPr id="17"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18"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19"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0"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VACANCY DESCRIPTION &amp; RECRUITMENT PROCESS</a:t>
            </a:r>
          </a:p>
        </p:txBody>
      </p:sp>
      <p:sp>
        <p:nvSpPr>
          <p:cNvPr id="21" name="Shape 72"/>
          <p:cNvSpPr txBox="1"/>
          <p:nvPr/>
        </p:nvSpPr>
        <p:spPr>
          <a:xfrm>
            <a:off x="6199850" y="340415"/>
            <a:ext cx="1469551"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a:t>INDICATIVE TIMELINE</a:t>
            </a:r>
          </a:p>
        </p:txBody>
      </p:sp>
      <p:sp>
        <p:nvSpPr>
          <p:cNvPr id="22"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21</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lgn="just">
              <a:spcBef>
                <a:spcPts val="0"/>
              </a:spcBef>
              <a:buClr>
                <a:srgbClr val="000000"/>
              </a:buClr>
              <a:buSzPct val="25000"/>
            </a:pPr>
            <a:r>
              <a:rPr lang="en-US" sz="1200" b="1" dirty="0">
                <a:solidFill>
                  <a:srgbClr val="000000"/>
                </a:solidFill>
              </a:rPr>
              <a:t>Contract</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dirty="0">
                <a:solidFill>
                  <a:srgbClr val="000000"/>
                </a:solidFill>
              </a:rPr>
              <a:t>The role is offered as a permanent Cabinet Office contract to non-civil servants. Secondments of up to one year are also available to applicants from consultancy practices, subject to agreement.</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dirty="0">
                <a:solidFill>
                  <a:srgbClr val="000000"/>
                </a:solidFill>
              </a:rPr>
              <a:t>For existing civil servants, successful candidates would join the Cabinet Office on loan from their home department for a period of between 2-3 years. If you are successful on promotion there is an expectation that your home department will </a:t>
            </a:r>
            <a:r>
              <a:rPr lang="en-US" sz="1200" dirty="0" err="1">
                <a:solidFill>
                  <a:srgbClr val="000000"/>
                </a:solidFill>
              </a:rPr>
              <a:t>honour</a:t>
            </a:r>
            <a:r>
              <a:rPr lang="en-US" sz="1200" dirty="0">
                <a:solidFill>
                  <a:srgbClr val="000000"/>
                </a:solidFill>
              </a:rPr>
              <a:t> your promotion when you return.</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dirty="0">
                <a:solidFill>
                  <a:srgbClr val="000000"/>
                </a:solidFill>
              </a:rPr>
              <a:t>You must obtain your home department’s agreement to you going on loan to Cabinet Office </a:t>
            </a:r>
            <a:r>
              <a:rPr lang="en-US" sz="1200" u="sng" dirty="0">
                <a:solidFill>
                  <a:srgbClr val="000000"/>
                </a:solidFill>
              </a:rPr>
              <a:t>before</a:t>
            </a:r>
            <a:r>
              <a:rPr lang="en-US" sz="1200" dirty="0">
                <a:solidFill>
                  <a:srgbClr val="000000"/>
                </a:solidFill>
              </a:rPr>
              <a:t> you submit your application.</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b="1" dirty="0">
                <a:solidFill>
                  <a:srgbClr val="000000"/>
                </a:solidFill>
              </a:rPr>
              <a:t>Salary</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dirty="0">
                <a:solidFill>
                  <a:srgbClr val="000000"/>
                </a:solidFill>
              </a:rPr>
              <a:t>The Implementation Unit’s salary offer will fall within the relevant Cabinet Office pay band (Band A, Grade 6/7 equivalent - £</a:t>
            </a:r>
            <a:r>
              <a:rPr lang="en-US" sz="1200" dirty="0" smtClean="0">
                <a:solidFill>
                  <a:srgbClr val="000000"/>
                </a:solidFill>
              </a:rPr>
              <a:t>48,480 </a:t>
            </a:r>
            <a:r>
              <a:rPr lang="en-US" sz="1200" dirty="0">
                <a:solidFill>
                  <a:srgbClr val="000000"/>
                </a:solidFill>
              </a:rPr>
              <a:t>to £60,484). Annual salary increases will depend upon individual performance and contribution to the organisation’s success. In addition there will be the opportunity to earn performance related bonuses. </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dirty="0">
                <a:solidFill>
                  <a:srgbClr val="000000"/>
                </a:solidFill>
              </a:rPr>
              <a:t>There is an expectation that successful applicants new to the Civil Service will join on the pay band minimum. Existing civil  servants on loan from their home department retain their existing terms and conditions including salary.</a:t>
            </a:r>
          </a:p>
          <a:p>
            <a:pPr marL="0" lvl="0" indent="0" algn="just">
              <a:spcBef>
                <a:spcPts val="0"/>
              </a:spcBef>
              <a:buClr>
                <a:srgbClr val="000000"/>
              </a:buClr>
            </a:pPr>
            <a:endParaRPr lang="en-US" sz="1200" dirty="0">
              <a:solidFill>
                <a:srgbClr val="000000"/>
              </a:solidFill>
            </a:endParaRPr>
          </a:p>
          <a:p>
            <a:pPr marL="0" lvl="0" indent="0" algn="just">
              <a:spcBef>
                <a:spcPts val="0"/>
              </a:spcBef>
              <a:buClr>
                <a:srgbClr val="000000"/>
              </a:buClr>
              <a:buSzPct val="25000"/>
            </a:pPr>
            <a:r>
              <a:rPr lang="en-US" sz="1200" b="1" dirty="0">
                <a:solidFill>
                  <a:srgbClr val="000000"/>
                </a:solidFill>
              </a:rPr>
              <a:t>Terms and conditions</a:t>
            </a:r>
          </a:p>
          <a:p>
            <a:pPr marL="0" lvl="0" indent="0" algn="just">
              <a:spcBef>
                <a:spcPts val="0"/>
              </a:spcBef>
              <a:buClr>
                <a:srgbClr val="000000"/>
              </a:buClr>
            </a:pPr>
            <a:endParaRPr lang="en-US" sz="1200" dirty="0">
              <a:solidFill>
                <a:srgbClr val="000000"/>
              </a:solidFill>
            </a:endParaRPr>
          </a:p>
          <a:p>
            <a:pPr marL="0" lvl="0" indent="0">
              <a:spcBef>
                <a:spcPts val="0"/>
              </a:spcBef>
              <a:buClr>
                <a:srgbClr val="000000"/>
              </a:buClr>
              <a:buSzPct val="25000"/>
            </a:pPr>
            <a:r>
              <a:rPr lang="en-US" sz="1200" dirty="0">
                <a:solidFill>
                  <a:srgbClr val="000000"/>
                </a:solidFill>
              </a:rPr>
              <a:t>Further details on terms and conditions are provided in the job specification available at</a:t>
            </a:r>
            <a:r>
              <a:rPr lang="en-US" sz="1200" dirty="0" smtClean="0">
                <a:solidFill>
                  <a:srgbClr val="000000"/>
                </a:solidFill>
              </a:rPr>
              <a:t>: </a:t>
            </a:r>
            <a:r>
              <a:rPr lang="en-US" sz="1200" u="sng" dirty="0" smtClean="0">
                <a:solidFill>
                  <a:schemeClr val="hlink"/>
                </a:solidFill>
                <a:hlinkClick r:id="rId3"/>
              </a:rPr>
              <a:t>https</a:t>
            </a:r>
            <a:r>
              <a:rPr lang="en-US" sz="1200" u="sng" dirty="0">
                <a:solidFill>
                  <a:schemeClr val="hlink"/>
                </a:solidFill>
                <a:hlinkClick r:id="rId3"/>
              </a:rPr>
              <a:t>://www.civilservicejobs.service.gov.uk</a:t>
            </a:r>
            <a:r>
              <a:rPr lang="en-US" sz="1200" dirty="0" smtClean="0">
                <a:solidFill>
                  <a:srgbClr val="000000"/>
                </a:solidFill>
              </a:rPr>
              <a:t>.</a:t>
            </a:r>
            <a:endParaRPr lang="en-US" sz="1200" dirty="0">
              <a:solidFill>
                <a:srgbClr val="000000"/>
              </a:solidFill>
            </a:endParaRP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Terms, conditions and benefits</a:t>
            </a:r>
          </a:p>
        </p:txBody>
      </p:sp>
      <p:sp>
        <p:nvSpPr>
          <p:cNvPr id="18"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19"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0"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OUR PEOPLE</a:t>
            </a:r>
          </a:p>
        </p:txBody>
      </p:sp>
      <p:sp>
        <p:nvSpPr>
          <p:cNvPr id="21"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VACANCY DESCRIPTION &amp; RECRUITMENT PROCESS</a:t>
            </a:r>
          </a:p>
        </p:txBody>
      </p:sp>
      <p:sp>
        <p:nvSpPr>
          <p:cNvPr id="22"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a:t>INDICATIVE TIMELINE</a:t>
            </a:r>
          </a:p>
        </p:txBody>
      </p:sp>
      <p:sp>
        <p:nvSpPr>
          <p:cNvPr id="23" name="Shape 73"/>
          <p:cNvSpPr txBox="1"/>
          <p:nvPr/>
        </p:nvSpPr>
        <p:spPr>
          <a:xfrm>
            <a:off x="7669400" y="340415"/>
            <a:ext cx="1474599"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22</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259404" y="282600"/>
            <a:ext cx="5904299" cy="33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90"/>
              </a:buClr>
              <a:buSzPct val="25000"/>
              <a:buFont typeface="Arial"/>
              <a:buNone/>
            </a:pPr>
            <a:r>
              <a:rPr lang="en-US" sz="1600" b="1" i="0" u="none" strike="noStrike" cap="none" dirty="0">
                <a:solidFill>
                  <a:srgbClr val="004368"/>
                </a:solidFill>
                <a:latin typeface="Arial"/>
                <a:ea typeface="Arial"/>
                <a:cs typeface="Arial"/>
                <a:sym typeface="Arial"/>
              </a:rPr>
              <a:t>ANNEX A: Implementation Leader Characteristics</a:t>
            </a:r>
          </a:p>
        </p:txBody>
      </p:sp>
      <p:graphicFrame>
        <p:nvGraphicFramePr>
          <p:cNvPr id="284" name="Shape 284"/>
          <p:cNvGraphicFramePr/>
          <p:nvPr>
            <p:extLst>
              <p:ext uri="{D42A27DB-BD31-4B8C-83A1-F6EECF244321}">
                <p14:modId xmlns:p14="http://schemas.microsoft.com/office/powerpoint/2010/main" val="811650153"/>
              </p:ext>
            </p:extLst>
          </p:nvPr>
        </p:nvGraphicFramePr>
        <p:xfrm>
          <a:off x="432000" y="838266"/>
          <a:ext cx="8280000" cy="5586150"/>
        </p:xfrm>
        <a:graphic>
          <a:graphicData uri="http://schemas.openxmlformats.org/drawingml/2006/table">
            <a:tbl>
              <a:tblPr>
                <a:noFill/>
                <a:tableStyleId>{D2D7403A-E5ED-46BE-A031-D4941D61E92C}</a:tableStyleId>
              </a:tblPr>
              <a:tblGrid>
                <a:gridCol w="2759319"/>
                <a:gridCol w="36791"/>
                <a:gridCol w="2691613"/>
                <a:gridCol w="36791"/>
                <a:gridCol w="2755486"/>
              </a:tblGrid>
              <a:tr h="438150">
                <a:tc>
                  <a:txBody>
                    <a:bodyPr/>
                    <a:lstStyle/>
                    <a:p>
                      <a:pPr marL="0" marR="0" lvl="0" indent="0" algn="ctr" rtl="0">
                        <a:lnSpc>
                          <a:spcPct val="115000"/>
                        </a:lnSpc>
                        <a:spcBef>
                          <a:spcPts val="0"/>
                        </a:spcBef>
                        <a:spcAft>
                          <a:spcPts val="0"/>
                        </a:spcAft>
                        <a:buClr>
                          <a:schemeClr val="lt1"/>
                        </a:buClr>
                        <a:buSzPct val="25000"/>
                        <a:buFont typeface="Arial"/>
                        <a:buNone/>
                      </a:pPr>
                      <a:r>
                        <a:rPr lang="en-US" sz="1200" b="1" u="none" strike="noStrike" cap="none" dirty="0">
                          <a:solidFill>
                            <a:schemeClr val="lt1"/>
                          </a:solidFill>
                        </a:rPr>
                        <a:t>Leader</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004368"/>
                    </a:solidFill>
                  </a:tcPr>
                </a:tc>
                <a:tc>
                  <a:txBody>
                    <a:bodyPr/>
                    <a:lstStyle/>
                    <a:p>
                      <a:pPr marL="0" marR="0" lvl="0" indent="0" algn="just" rtl="0">
                        <a:lnSpc>
                          <a:spcPct val="115000"/>
                        </a:lnSpc>
                        <a:spcBef>
                          <a:spcPts val="0"/>
                        </a:spcBef>
                        <a:spcAft>
                          <a:spcPts val="0"/>
                        </a:spcAft>
                        <a:buClr>
                          <a:srgbClr val="000000"/>
                        </a:buClr>
                        <a:buSzPct val="25000"/>
                        <a:buFont typeface="Arial"/>
                        <a:buNone/>
                      </a:pPr>
                      <a:endParaRPr lang="en-US" sz="1200" u="none" strike="noStrike" cap="none" dirty="0"/>
                    </a:p>
                  </a:txBody>
                  <a:tcPr marL="0" marR="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FFFFFF"/>
                        </a:buClr>
                        <a:buSzPct val="25000"/>
                        <a:buFont typeface="Arial"/>
                        <a:buNone/>
                      </a:pPr>
                      <a:r>
                        <a:rPr lang="en-US" sz="1200" b="1" u="none" strike="noStrike" cap="none" dirty="0">
                          <a:solidFill>
                            <a:srgbClr val="FFFFFF"/>
                          </a:solidFill>
                        </a:rPr>
                        <a:t>Communicator</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77933C"/>
                    </a:solidFill>
                  </a:tcPr>
                </a:tc>
                <a:tc>
                  <a:txBody>
                    <a:bodyPr/>
                    <a:lstStyle/>
                    <a:p>
                      <a:pPr marL="0" marR="0" lvl="0" indent="0" algn="just" rtl="0">
                        <a:lnSpc>
                          <a:spcPct val="115000"/>
                        </a:lnSpc>
                        <a:spcBef>
                          <a:spcPts val="0"/>
                        </a:spcBef>
                        <a:spcAft>
                          <a:spcPts val="0"/>
                        </a:spcAft>
                        <a:buClr>
                          <a:srgbClr val="000000"/>
                        </a:buClr>
                        <a:buSzPct val="25000"/>
                        <a:buFont typeface="Arial"/>
                        <a:buNone/>
                      </a:pPr>
                      <a:r>
                        <a:rPr lang="en-US" sz="1200" u="none" strike="noStrike" cap="none" dirty="0"/>
                        <a:t> </a:t>
                      </a:r>
                    </a:p>
                  </a:txBody>
                  <a:tcPr marL="0" marR="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FFFFFF"/>
                        </a:buClr>
                        <a:buSzPct val="25000"/>
                        <a:buFont typeface="Arial"/>
                        <a:buNone/>
                      </a:pPr>
                      <a:r>
                        <a:rPr lang="en-US" sz="1200" b="1" u="none" strike="noStrike" cap="none" dirty="0">
                          <a:solidFill>
                            <a:srgbClr val="FFFFFF"/>
                          </a:solidFill>
                        </a:rPr>
                        <a:t>Problem Solver</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953735"/>
                    </a:solidFill>
                  </a:tcPr>
                </a:tc>
              </a:tr>
              <a:tr h="1548000">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Passion to drive change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Delivers results at pace and makes things better</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Delegates and drives delivery through others by </a:t>
                      </a:r>
                      <a:r>
                        <a:rPr lang="en-US" sz="1100" u="none" strike="noStrike" cap="none" dirty="0" err="1"/>
                        <a:t>capitalising</a:t>
                      </a:r>
                      <a:r>
                        <a:rPr lang="en-US" sz="1100" u="none" strike="noStrike" cap="none" dirty="0"/>
                        <a:t> on strengths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Committed to push the boundaries because it matters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CD5EA"/>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dirty="0"/>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Wants to continuously learn and develop</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Eagerly transmits and receives knowledge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Proactively helps others to learn and develop</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3D69B"/>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dirty="0"/>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Self starter</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Seeks out new and different information that drives priorities, and doesn‘t wait to be asked</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Dares to be different and is not afraid to innovate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r>
              <a:tr h="2052000">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Ability to inspire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Creates a compelling vision and sees it through</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Translates complex issues into simple, focused actions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A team player, who enjoys being part of a team, can take different roles in a team or lead a team, but is not driven by status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7EBF5"/>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dirty="0"/>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Connects with a range of people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err="1"/>
                        <a:t>Empathises</a:t>
                      </a:r>
                      <a:r>
                        <a:rPr lang="en-US" sz="1100" u="none" strike="noStrike" cap="none" dirty="0"/>
                        <a:t> and is not </a:t>
                      </a:r>
                      <a:r>
                        <a:rPr lang="en-US" sz="1100" u="none" strike="noStrike" cap="none" dirty="0" smtClean="0"/>
                        <a:t>patronizing / intimidating</a:t>
                      </a:r>
                      <a:r>
                        <a:rPr lang="en-US" sz="1100" u="none" strike="noStrike" cap="none" dirty="0"/>
                        <a:t>, with a self awareness of impact on others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Credible, builds and maintains trust by being engaging and personable – not arrogant or aggressive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Actively listens to others but is not afraid to have difficult </a:t>
                      </a:r>
                      <a:r>
                        <a:rPr lang="en-US" sz="1100" u="none" strike="noStrike" cap="none" dirty="0" smtClean="0"/>
                        <a:t>conversations</a:t>
                      </a:r>
                      <a:endParaRPr lang="en-US" sz="1100" u="none" strike="noStrike" cap="none" dirty="0"/>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7E4BD"/>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Applies logical thinking with political awareness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Provides thoughtful and well timed solutions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Pragmatic and adaptable not driven by process, flexible and can cope with uncertainty/ambiguity</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Applies political judgement, knowing when to push for more, when to escalate and when to take a different approach</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6B9B8"/>
                    </a:solidFill>
                  </a:tcPr>
                </a:tc>
              </a:tr>
              <a:tr h="1548000">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smtClean="0"/>
                        <a:t>Resilience</a:t>
                      </a:r>
                      <a:endParaRPr sz="1100" b="1" u="none" strike="noStrike" cap="none" dirty="0"/>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Confident without </a:t>
                      </a:r>
                      <a:r>
                        <a:rPr lang="en-US" sz="1100" u="none" strike="noStrike" cap="none" dirty="0" smtClean="0"/>
                        <a:t>attitude</a:t>
                      </a:r>
                      <a:endParaRPr sz="1100" u="none" strike="noStrike" cap="none" dirty="0"/>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Stays cool under pressure, deals with setbacks and crisis </a:t>
                      </a:r>
                      <a:r>
                        <a:rPr lang="en-US" sz="1100" u="none" strike="noStrike" cap="none" dirty="0" smtClean="0"/>
                        <a:t>positively</a:t>
                      </a:r>
                      <a:endParaRPr sz="1100" u="none" strike="noStrike" cap="none" dirty="0"/>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a:t>Persuades and influences others to buy into change but feels comfortable taking the tough choices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CD5EA"/>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dirty="0"/>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Challenges ideas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Seeks </a:t>
                      </a:r>
                      <a:r>
                        <a:rPr lang="en-US" sz="1100" u="none" strike="noStrike" cap="none" dirty="0"/>
                        <a:t>more information, doesn't take things at face value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Challenges </a:t>
                      </a:r>
                      <a:r>
                        <a:rPr lang="en-US" sz="1100" u="none" strike="noStrike" cap="none" dirty="0"/>
                        <a:t>on an equal footing, grounded in evidence</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Courage </a:t>
                      </a:r>
                      <a:r>
                        <a:rPr lang="en-US" sz="1100" u="none" strike="noStrike" cap="none" dirty="0"/>
                        <a:t>and determination to convince others to change</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3D69B"/>
                    </a:solidFill>
                  </a:tcPr>
                </a:tc>
                <a:tc>
                  <a:txBody>
                    <a:bodyPr/>
                    <a:lstStyle/>
                    <a:p>
                      <a:pPr marL="0" marR="0" lvl="0" indent="0" algn="just" rtl="0">
                        <a:lnSpc>
                          <a:spcPct val="100000"/>
                        </a:lnSpc>
                        <a:spcBef>
                          <a:spcPts val="0"/>
                        </a:spcBef>
                        <a:spcAft>
                          <a:spcPts val="600"/>
                        </a:spcAft>
                        <a:buClr>
                          <a:srgbClr val="000000"/>
                        </a:buClr>
                        <a:buSzPct val="25000"/>
                        <a:buFont typeface="Arial"/>
                        <a:buNone/>
                      </a:pPr>
                      <a:r>
                        <a:rPr lang="en-US" sz="1100" u="none" strike="noStrike" cap="none" dirty="0"/>
                        <a:t> </a:t>
                      </a:r>
                    </a:p>
                  </a:txBody>
                  <a:tcPr marL="0" marR="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tcPr>
                </a:tc>
                <a:tc>
                  <a:txBody>
                    <a:bodyPr/>
                    <a:lstStyle/>
                    <a:p>
                      <a:pPr marL="0" marR="0" lvl="0" indent="0" algn="ctr" rtl="0">
                        <a:lnSpc>
                          <a:spcPct val="100000"/>
                        </a:lnSpc>
                        <a:spcBef>
                          <a:spcPts val="0"/>
                        </a:spcBef>
                        <a:spcAft>
                          <a:spcPts val="600"/>
                        </a:spcAft>
                        <a:buClr>
                          <a:srgbClr val="000000"/>
                        </a:buClr>
                        <a:buSzPct val="25000"/>
                        <a:buFont typeface="Arial"/>
                        <a:buNone/>
                      </a:pPr>
                      <a:r>
                        <a:rPr lang="en-US" sz="1100" b="1" u="none" strike="noStrike" cap="none" dirty="0"/>
                        <a:t>Focuses on impact</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Looks </a:t>
                      </a:r>
                      <a:r>
                        <a:rPr lang="en-US" sz="1100" u="none" strike="noStrike" cap="none" dirty="0"/>
                        <a:t>beyond the immediate task and considers objectives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Creative</a:t>
                      </a:r>
                      <a:r>
                        <a:rPr lang="en-US" sz="1100" u="none" strike="noStrike" cap="none" dirty="0"/>
                        <a:t>, inquisitive and thinks outside the norm to get results and doesn‘t just take the easiest options</a:t>
                      </a:r>
                    </a:p>
                    <a:p>
                      <a:pPr marL="0" marR="0" lvl="0" indent="0" algn="l" rtl="0">
                        <a:lnSpc>
                          <a:spcPct val="100000"/>
                        </a:lnSpc>
                        <a:spcBef>
                          <a:spcPts val="0"/>
                        </a:spcBef>
                        <a:spcAft>
                          <a:spcPts val="600"/>
                        </a:spcAft>
                        <a:buClr>
                          <a:srgbClr val="000000"/>
                        </a:buClr>
                        <a:buSzPct val="25000"/>
                        <a:buFont typeface="Arial"/>
                        <a:buNone/>
                      </a:pPr>
                      <a:r>
                        <a:rPr lang="en-US" sz="1100" u="none" strike="noStrike" cap="none" dirty="0" smtClean="0"/>
                        <a:t>Will </a:t>
                      </a:r>
                      <a:r>
                        <a:rPr lang="en-US" sz="1100" u="none" strike="noStrike" cap="none" dirty="0"/>
                        <a:t>not compromise on quality</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D99694"/>
                    </a:solidFill>
                  </a:tcPr>
                </a:tc>
              </a:tr>
            </a:tbl>
          </a:graphicData>
        </a:graphic>
      </p:graphicFrame>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23</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24</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subTitle" idx="1"/>
          </p:nvPr>
        </p:nvSpPr>
        <p:spPr>
          <a:xfrm>
            <a:off x="558000" y="5445223"/>
            <a:ext cx="7633646" cy="914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600" b="0" i="0" u="none" strike="noStrike" cap="none" dirty="0">
                <a:solidFill>
                  <a:schemeClr val="bg1"/>
                </a:solidFill>
                <a:latin typeface="Arial"/>
                <a:ea typeface="Arial"/>
                <a:cs typeface="Arial"/>
                <a:sym typeface="Arial"/>
              </a:rPr>
              <a:t>Band A Senior </a:t>
            </a:r>
            <a:r>
              <a:rPr lang="en-US" sz="1600" b="0" i="0" u="none" strike="noStrike" cap="none" dirty="0" smtClean="0">
                <a:solidFill>
                  <a:schemeClr val="bg1"/>
                </a:solidFill>
                <a:latin typeface="Arial"/>
                <a:ea typeface="Arial"/>
                <a:cs typeface="Arial"/>
                <a:sym typeface="Arial"/>
              </a:rPr>
              <a:t>Advisers and Principal Analysts, </a:t>
            </a:r>
            <a:r>
              <a:rPr lang="en-US" sz="1600" b="0" i="0" u="none" strike="noStrike" cap="none" dirty="0">
                <a:solidFill>
                  <a:schemeClr val="bg1"/>
                </a:solidFill>
                <a:latin typeface="Arial"/>
                <a:ea typeface="Arial"/>
                <a:cs typeface="Arial"/>
                <a:sym typeface="Arial"/>
              </a:rPr>
              <a:t>Implementation Unit – </a:t>
            </a:r>
            <a:r>
              <a:rPr lang="en-US" sz="1600" dirty="0" smtClean="0">
                <a:solidFill>
                  <a:schemeClr val="bg1"/>
                </a:solidFill>
              </a:rPr>
              <a:t>January 2018</a:t>
            </a:r>
            <a:r>
              <a:rPr lang="en-US" sz="1600" dirty="0">
                <a:solidFill>
                  <a:schemeClr val="bg1"/>
                </a:solidFill>
              </a:rPr>
              <a:t> </a:t>
            </a:r>
            <a:r>
              <a:rPr lang="en-US" sz="1600" b="0" i="0" u="none" strike="noStrike" cap="none" dirty="0" smtClean="0">
                <a:solidFill>
                  <a:schemeClr val="bg1"/>
                </a:solidFill>
                <a:latin typeface="Arial"/>
                <a:ea typeface="Arial"/>
                <a:cs typeface="Arial"/>
                <a:sym typeface="Arial"/>
              </a:rPr>
              <a:t>Candidate </a:t>
            </a:r>
            <a:r>
              <a:rPr lang="en-US" sz="1600" b="0" i="0" u="none" strike="noStrike" cap="none" dirty="0">
                <a:solidFill>
                  <a:schemeClr val="bg1"/>
                </a:solidFill>
                <a:latin typeface="Arial"/>
                <a:ea typeface="Arial"/>
                <a:cs typeface="Arial"/>
                <a:sym typeface="Arial"/>
              </a:rPr>
              <a:t>Pack</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Shape 67"/>
          <p:cNvSpPr txBox="1"/>
          <p:nvPr/>
        </p:nvSpPr>
        <p:spPr>
          <a:xfrm>
            <a:off x="0" y="340415"/>
            <a:ext cx="136842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900" b="1" i="0" u="none" strike="noStrike" cap="none">
                <a:solidFill>
                  <a:srgbClr val="004368"/>
                </a:solidFill>
                <a:latin typeface="Arial"/>
                <a:ea typeface="Arial"/>
                <a:cs typeface="Arial"/>
                <a:sym typeface="Arial"/>
              </a:rPr>
              <a:t>WELCOME</a:t>
            </a:r>
          </a:p>
        </p:txBody>
      </p:sp>
      <p:sp>
        <p:nvSpPr>
          <p:cNvPr id="68"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ABOUT THE IMPLEMENTATION UNIT</a:t>
            </a:r>
          </a:p>
        </p:txBody>
      </p:sp>
      <p:sp>
        <p:nvSpPr>
          <p:cNvPr id="70"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OUR PEOPLE</a:t>
            </a:r>
          </a:p>
        </p:txBody>
      </p:sp>
      <p:sp>
        <p:nvSpPr>
          <p:cNvPr id="71"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72"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73"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45316" y="1665486"/>
            <a:ext cx="3384377" cy="4103093"/>
          </a:xfrm>
          <a:prstGeom prst="rect">
            <a:avLst/>
          </a:prstGeom>
        </p:spPr>
      </p:pic>
      <p:sp>
        <p:nvSpPr>
          <p:cNvPr id="3" name="Rectangular Callout 2"/>
          <p:cNvSpPr/>
          <p:nvPr/>
        </p:nvSpPr>
        <p:spPr>
          <a:xfrm>
            <a:off x="3955873" y="1665486"/>
            <a:ext cx="4842811" cy="4103093"/>
          </a:xfrm>
          <a:prstGeom prst="wedgeRectCallout">
            <a:avLst>
              <a:gd name="adj1" fmla="val -61834"/>
              <a:gd name="adj2" fmla="val 4986"/>
            </a:avLst>
          </a:prstGeom>
          <a:solidFill>
            <a:schemeClr val="bg1">
              <a:lumMod val="95000"/>
            </a:schemeClr>
          </a:solidFill>
          <a:ln w="9525" cap="flat" cmpd="sng">
            <a:solidFill>
              <a:srgbClr val="004368"/>
            </a:solidFill>
            <a:prstDash val="solid"/>
            <a:round/>
            <a:headEnd type="none" w="med" len="med"/>
            <a:tailEnd type="none" w="med" len="med"/>
          </a:ln>
          <a:effectLst>
            <a:outerShdw blurRad="39999" dist="23000" dir="5400000" rotWithShape="0">
              <a:srgbClr val="000000">
                <a:alpha val="34901"/>
              </a:srgbClr>
            </a:outerShdw>
          </a:effectLst>
        </p:spPr>
        <p:txBody>
          <a:bodyPr lIns="180000" tIns="180000" rIns="180000" bIns="180000" anchor="ctr" anchorCtr="0">
            <a:noAutofit/>
          </a:bodyPr>
          <a:lstStyle/>
          <a:p>
            <a:pPr>
              <a:buClr>
                <a:srgbClr val="000000"/>
              </a:buClr>
              <a:buFont typeface="Arial"/>
            </a:pPr>
            <a:r>
              <a:rPr lang="en-US" sz="1200" dirty="0">
                <a:latin typeface="Arial"/>
                <a:ea typeface="Arial"/>
                <a:cs typeface="Arial"/>
              </a:rPr>
              <a:t>Thank you for your interest in the Implementation Unit. </a:t>
            </a:r>
          </a:p>
          <a:p>
            <a:pPr>
              <a:buClr>
                <a:srgbClr val="000000"/>
              </a:buClr>
              <a:buFont typeface="Arial"/>
            </a:pPr>
            <a:endParaRPr lang="en-US" sz="1200" dirty="0">
              <a:latin typeface="Arial"/>
              <a:ea typeface="Arial"/>
              <a:cs typeface="Arial"/>
            </a:endParaRPr>
          </a:p>
          <a:p>
            <a:pPr>
              <a:buClr>
                <a:srgbClr val="000000"/>
              </a:buClr>
              <a:buFont typeface="Arial"/>
            </a:pPr>
            <a:r>
              <a:rPr lang="en-US" sz="1200" dirty="0">
                <a:latin typeface="Arial"/>
                <a:ea typeface="Arial"/>
                <a:cs typeface="Arial"/>
              </a:rPr>
              <a:t>We are a small Unit with significant and exciting responsibilities, supporting the top-decision makers in government, including the Prime Minister, </a:t>
            </a:r>
            <a:r>
              <a:rPr lang="en-US" sz="1200" dirty="0" smtClean="0"/>
              <a:t>senior Ministers</a:t>
            </a:r>
            <a:r>
              <a:rPr lang="en-US" sz="1200" dirty="0" smtClean="0">
                <a:latin typeface="Arial"/>
                <a:ea typeface="Arial"/>
                <a:cs typeface="Arial"/>
              </a:rPr>
              <a:t>, </a:t>
            </a:r>
            <a:r>
              <a:rPr lang="en-US" sz="1200" dirty="0">
                <a:latin typeface="Arial"/>
                <a:ea typeface="Arial"/>
                <a:cs typeface="Arial"/>
              </a:rPr>
              <a:t>the Cabinet Secretary and the Chief Executive of the Civil Service. We work on the Government’s delivery priorities, collaborating closely and openly with Whitehall departments and major external stakeholders.</a:t>
            </a:r>
          </a:p>
          <a:p>
            <a:pPr>
              <a:buClr>
                <a:srgbClr val="000000"/>
              </a:buClr>
              <a:buFont typeface="Arial"/>
            </a:pPr>
            <a:r>
              <a:rPr lang="en-US" sz="1200" dirty="0">
                <a:latin typeface="Arial"/>
                <a:ea typeface="Arial"/>
                <a:cs typeface="Arial"/>
              </a:rPr>
              <a:t>As a team, we place a very strong priority not just on what we do but how we do it. The IU Values (found on page </a:t>
            </a:r>
            <a:r>
              <a:rPr lang="en-US" sz="1200" dirty="0" smtClean="0">
                <a:latin typeface="Arial"/>
                <a:ea typeface="Arial"/>
                <a:cs typeface="Arial"/>
              </a:rPr>
              <a:t>5) </a:t>
            </a:r>
            <a:r>
              <a:rPr lang="en-US" sz="1200" dirty="0">
                <a:latin typeface="Arial"/>
                <a:ea typeface="Arial"/>
                <a:cs typeface="Arial"/>
              </a:rPr>
              <a:t>are at the heart of what we do and represent the spirit of how we work. To underpin what we do, we have developed the Implementation Leader framework of characteristics, </a:t>
            </a:r>
            <a:r>
              <a:rPr lang="en-US" sz="1200" dirty="0" smtClean="0">
                <a:latin typeface="Arial"/>
                <a:ea typeface="Arial"/>
                <a:cs typeface="Arial"/>
              </a:rPr>
              <a:t>built </a:t>
            </a:r>
            <a:r>
              <a:rPr lang="en-US" sz="1200" dirty="0">
                <a:latin typeface="Arial"/>
                <a:ea typeface="Arial"/>
                <a:cs typeface="Arial"/>
              </a:rPr>
              <a:t>on the pillars of leadership, communication and problem solving: these also inform both our group and individual development. </a:t>
            </a:r>
          </a:p>
          <a:p>
            <a:pPr>
              <a:buClr>
                <a:srgbClr val="000000"/>
              </a:buClr>
              <a:buFont typeface="Arial"/>
            </a:pPr>
            <a:endParaRPr lang="en-US" sz="1200" dirty="0">
              <a:latin typeface="Arial"/>
              <a:ea typeface="Arial"/>
              <a:cs typeface="Arial"/>
            </a:endParaRPr>
          </a:p>
          <a:p>
            <a:pPr>
              <a:buClr>
                <a:srgbClr val="000000"/>
              </a:buClr>
              <a:buFont typeface="Arial"/>
            </a:pPr>
            <a:r>
              <a:rPr lang="en-US" sz="1200" dirty="0">
                <a:latin typeface="Arial"/>
                <a:ea typeface="Arial"/>
                <a:cs typeface="Arial"/>
              </a:rPr>
              <a:t>I hope you will consider joining us and I wish you every success with your application</a:t>
            </a:r>
            <a:r>
              <a:rPr lang="en-US" sz="1200" dirty="0" smtClean="0">
                <a:latin typeface="Arial"/>
                <a:ea typeface="Arial"/>
                <a:cs typeface="Arial"/>
              </a:rPr>
              <a:t>.</a:t>
            </a:r>
          </a:p>
          <a:p>
            <a:pPr>
              <a:buClr>
                <a:srgbClr val="000000"/>
              </a:buClr>
              <a:buFont typeface="Arial"/>
            </a:pPr>
            <a:endParaRPr lang="en-US" sz="1200" dirty="0"/>
          </a:p>
          <a:p>
            <a:pPr lvl="0" algn="r">
              <a:buClr>
                <a:srgbClr val="000000"/>
              </a:buClr>
              <a:buSzPct val="25000"/>
            </a:pPr>
            <a:r>
              <a:rPr lang="en-US" b="1" dirty="0">
                <a:solidFill>
                  <a:schemeClr val="dk1"/>
                </a:solidFill>
              </a:rPr>
              <a:t>James Quinault </a:t>
            </a:r>
          </a:p>
          <a:p>
            <a:pPr lvl="0" algn="r">
              <a:buClr>
                <a:srgbClr val="000000"/>
              </a:buClr>
              <a:buSzPct val="25000"/>
            </a:pPr>
            <a:r>
              <a:rPr lang="en-US" sz="1200" b="1" dirty="0">
                <a:solidFill>
                  <a:schemeClr val="tx1"/>
                </a:solidFill>
              </a:rPr>
              <a:t>Director, Implementation </a:t>
            </a:r>
            <a:r>
              <a:rPr lang="en-US" sz="1200" b="1" dirty="0" smtClean="0">
                <a:solidFill>
                  <a:schemeClr val="tx1"/>
                </a:solidFill>
              </a:rPr>
              <a:t>Unit</a:t>
            </a:r>
            <a:endParaRPr lang="en-US" sz="1200" b="1" dirty="0">
              <a:solidFill>
                <a:schemeClr val="tx1"/>
              </a:solidFill>
            </a:endParaRPr>
          </a:p>
        </p:txBody>
      </p:sp>
      <p:sp>
        <p:nvSpPr>
          <p:cNvPr id="4" name="Slide Number Placeholder 3"/>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3</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marR="0" lvl="0" indent="0" algn="just" rtl="0">
              <a:lnSpc>
                <a:spcPct val="100000"/>
              </a:lnSpc>
              <a:spcBef>
                <a:spcPts val="0"/>
              </a:spcBef>
              <a:spcAft>
                <a:spcPts val="0"/>
              </a:spcAft>
              <a:buClr>
                <a:schemeClr val="dk1"/>
              </a:buClr>
              <a:buSzPct val="25000"/>
              <a:buFont typeface="Arial"/>
              <a:buNone/>
            </a:pPr>
            <a:r>
              <a:rPr lang="en-US" sz="1200" b="0" i="0" u="none" strike="noStrike" cap="none" dirty="0">
                <a:solidFill>
                  <a:schemeClr val="tx1"/>
                </a:solidFill>
                <a:latin typeface="Arial"/>
                <a:ea typeface="Arial"/>
                <a:cs typeface="Arial"/>
                <a:sym typeface="Arial"/>
              </a:rPr>
              <a:t>Established in 2012, the </a:t>
            </a:r>
            <a:r>
              <a:rPr lang="en-US" sz="1200" b="1" i="0" u="none" strike="noStrike" cap="none" dirty="0">
                <a:solidFill>
                  <a:schemeClr val="tx1"/>
                </a:solidFill>
                <a:latin typeface="Arial"/>
                <a:ea typeface="Arial"/>
                <a:cs typeface="Arial"/>
                <a:sym typeface="Arial"/>
              </a:rPr>
              <a:t>Implementation Unit </a:t>
            </a:r>
            <a:r>
              <a:rPr lang="en-US" sz="1200" b="0" i="0" u="none" strike="noStrike" cap="none" dirty="0">
                <a:solidFill>
                  <a:schemeClr val="tx1"/>
                </a:solidFill>
                <a:latin typeface="Arial"/>
                <a:ea typeface="Arial"/>
                <a:cs typeface="Arial"/>
                <a:sym typeface="Arial"/>
              </a:rPr>
              <a:t>is part of the Cabinet Office. </a:t>
            </a:r>
          </a:p>
          <a:p>
            <a:pPr marL="0" marR="0" lvl="0" indent="0" algn="just" rtl="0">
              <a:lnSpc>
                <a:spcPct val="100000"/>
              </a:lnSpc>
              <a:spcBef>
                <a:spcPts val="600"/>
              </a:spcBef>
              <a:spcAft>
                <a:spcPts val="0"/>
              </a:spcAft>
              <a:buClr>
                <a:schemeClr val="dk2"/>
              </a:buClr>
              <a:buSzPct val="25000"/>
              <a:buFont typeface="Arial"/>
              <a:buNone/>
            </a:pPr>
            <a:endParaRPr sz="800" b="0" i="0" u="none" strike="noStrike" cap="none" dirty="0">
              <a:solidFill>
                <a:schemeClr val="tx1"/>
              </a:solidFill>
              <a:latin typeface="Arial"/>
              <a:ea typeface="Arial"/>
              <a:cs typeface="Arial"/>
              <a:sym typeface="Arial"/>
            </a:endParaRPr>
          </a:p>
          <a:p>
            <a:pPr marL="0" marR="0" lvl="0" indent="0" algn="just" rtl="0">
              <a:lnSpc>
                <a:spcPct val="100000"/>
              </a:lnSpc>
              <a:spcBef>
                <a:spcPts val="600"/>
              </a:spcBef>
              <a:spcAft>
                <a:spcPts val="0"/>
              </a:spcAft>
              <a:buClr>
                <a:schemeClr val="dk1"/>
              </a:buClr>
              <a:buSzPct val="25000"/>
              <a:buFont typeface="Arial"/>
              <a:buNone/>
            </a:pPr>
            <a:r>
              <a:rPr lang="en-US" sz="1200" b="0" i="0" u="none" strike="noStrike" cap="none" dirty="0">
                <a:solidFill>
                  <a:schemeClr val="tx1"/>
                </a:solidFill>
                <a:latin typeface="Arial"/>
                <a:ea typeface="Arial"/>
                <a:cs typeface="Arial"/>
                <a:sym typeface="Arial"/>
              </a:rPr>
              <a:t>The Purpose of the </a:t>
            </a:r>
            <a:r>
              <a:rPr lang="en-US" sz="1200" b="1" i="0" u="none" strike="noStrike" cap="none" dirty="0">
                <a:solidFill>
                  <a:schemeClr val="tx1"/>
                </a:solidFill>
                <a:latin typeface="Arial"/>
                <a:ea typeface="Arial"/>
                <a:cs typeface="Arial"/>
                <a:sym typeface="Arial"/>
              </a:rPr>
              <a:t>Cabinet Office </a:t>
            </a:r>
            <a:r>
              <a:rPr lang="en-US" sz="1200" b="0" i="0" u="none" strike="noStrike" cap="none" dirty="0">
                <a:solidFill>
                  <a:schemeClr val="tx1"/>
                </a:solidFill>
                <a:latin typeface="Arial"/>
                <a:ea typeface="Arial"/>
                <a:cs typeface="Arial"/>
                <a:sym typeface="Arial"/>
              </a:rPr>
              <a:t>is:</a:t>
            </a:r>
          </a:p>
          <a:p>
            <a:pPr marL="285750" marR="0" lvl="0" indent="-285750" algn="l" rtl="0">
              <a:lnSpc>
                <a:spcPct val="100000"/>
              </a:lnSpc>
              <a:spcBef>
                <a:spcPts val="600"/>
              </a:spcBef>
              <a:spcAft>
                <a:spcPts val="0"/>
              </a:spcAft>
              <a:buClr>
                <a:schemeClr val="dk1"/>
              </a:buClr>
              <a:buSzPct val="100000"/>
              <a:buFont typeface="Arial"/>
              <a:buChar char="•"/>
            </a:pPr>
            <a:r>
              <a:rPr lang="en-US" sz="1200" b="0" i="0" u="none" strike="noStrike" cap="none" dirty="0">
                <a:solidFill>
                  <a:schemeClr val="tx1"/>
                </a:solidFill>
                <a:latin typeface="Arial"/>
                <a:ea typeface="Arial"/>
                <a:cs typeface="Arial"/>
                <a:sym typeface="Arial"/>
              </a:rPr>
              <a:t>To maintain the integrity of the Union, co-ordinate the security of the realm and sustain a flourishing democracy;</a:t>
            </a:r>
          </a:p>
          <a:p>
            <a:pPr marL="285750" marR="0" lvl="0" indent="-285750" algn="l" rtl="0">
              <a:lnSpc>
                <a:spcPct val="100000"/>
              </a:lnSpc>
              <a:spcBef>
                <a:spcPts val="600"/>
              </a:spcBef>
              <a:spcAft>
                <a:spcPts val="0"/>
              </a:spcAft>
              <a:buClr>
                <a:schemeClr val="dk1"/>
              </a:buClr>
              <a:buSzPct val="100000"/>
              <a:buFont typeface="Arial"/>
              <a:buChar char="•"/>
            </a:pPr>
            <a:r>
              <a:rPr lang="en-US" sz="1200" b="0" i="0" u="none" strike="noStrike" cap="none" dirty="0">
                <a:solidFill>
                  <a:schemeClr val="tx1"/>
                </a:solidFill>
                <a:latin typeface="Arial"/>
                <a:ea typeface="Arial"/>
                <a:cs typeface="Arial"/>
                <a:sym typeface="Arial"/>
              </a:rPr>
              <a:t>to support the design and implementation of HM Government’s policies and the Prime Minister’s priorities; and</a:t>
            </a:r>
          </a:p>
          <a:p>
            <a:pPr marL="285750" marR="0" lvl="0" indent="-285750" algn="l" rtl="0">
              <a:lnSpc>
                <a:spcPct val="100000"/>
              </a:lnSpc>
              <a:spcBef>
                <a:spcPts val="600"/>
              </a:spcBef>
              <a:spcAft>
                <a:spcPts val="0"/>
              </a:spcAft>
              <a:buClr>
                <a:schemeClr val="dk1"/>
              </a:buClr>
              <a:buSzPct val="100000"/>
              <a:buFont typeface="Arial"/>
              <a:buChar char="•"/>
            </a:pPr>
            <a:r>
              <a:rPr lang="en-US" sz="1200" b="0" i="0" u="none" strike="noStrike" cap="none" dirty="0">
                <a:solidFill>
                  <a:schemeClr val="tx1"/>
                </a:solidFill>
                <a:latin typeface="Arial"/>
                <a:ea typeface="Arial"/>
                <a:cs typeface="Arial"/>
                <a:sym typeface="Arial"/>
              </a:rPr>
              <a:t>to ensure the delivery of the finest public services by attracting and developing the best public servants and improving the efficiency of government.</a:t>
            </a:r>
          </a:p>
          <a:p>
            <a:pPr marL="0" marR="0" lvl="0" indent="0" algn="l" rtl="0">
              <a:lnSpc>
                <a:spcPct val="100000"/>
              </a:lnSpc>
              <a:spcBef>
                <a:spcPts val="0"/>
              </a:spcBef>
              <a:spcAft>
                <a:spcPts val="0"/>
              </a:spcAft>
              <a:buClr>
                <a:schemeClr val="dk2"/>
              </a:buClr>
              <a:buSzPct val="25000"/>
              <a:buFont typeface="Arial"/>
              <a:buNone/>
            </a:pPr>
            <a:endParaRPr sz="800" b="0" i="0" u="none" strike="noStrike" cap="none" dirty="0">
              <a:solidFill>
                <a:schemeClr val="tx1"/>
              </a:solidFill>
              <a:latin typeface="Arial"/>
              <a:ea typeface="Arial"/>
              <a:cs typeface="Arial"/>
              <a:sym typeface="Arial"/>
            </a:endParaRPr>
          </a:p>
          <a:p>
            <a:pPr marL="0" marR="0" lvl="0" indent="0" algn="l" rtl="0">
              <a:lnSpc>
                <a:spcPct val="100000"/>
              </a:lnSpc>
              <a:spcBef>
                <a:spcPts val="600"/>
              </a:spcBef>
              <a:spcAft>
                <a:spcPts val="0"/>
              </a:spcAft>
              <a:buClr>
                <a:schemeClr val="dk1"/>
              </a:buClr>
              <a:buSzPct val="25000"/>
              <a:buFont typeface="Arial"/>
              <a:buNone/>
            </a:pPr>
            <a:r>
              <a:rPr lang="en-US" sz="1200" b="0" i="0" u="none" strike="noStrike" cap="none" dirty="0">
                <a:solidFill>
                  <a:schemeClr val="tx1"/>
                </a:solidFill>
                <a:latin typeface="Arial"/>
                <a:ea typeface="Arial"/>
                <a:cs typeface="Arial"/>
                <a:sym typeface="Arial"/>
              </a:rPr>
              <a:t>The </a:t>
            </a:r>
            <a:r>
              <a:rPr lang="en-US" sz="1200" b="1" i="0" u="none" strike="noStrike" cap="none" dirty="0">
                <a:solidFill>
                  <a:schemeClr val="tx1"/>
                </a:solidFill>
                <a:latin typeface="Arial"/>
                <a:ea typeface="Arial"/>
                <a:cs typeface="Arial"/>
                <a:sym typeface="Arial"/>
              </a:rPr>
              <a:t>Implementation Unit </a:t>
            </a:r>
            <a:r>
              <a:rPr lang="en-US" sz="1200" b="0" i="0" u="none" strike="noStrike" cap="none" dirty="0">
                <a:solidFill>
                  <a:schemeClr val="tx1"/>
                </a:solidFill>
                <a:latin typeface="Arial"/>
                <a:ea typeface="Arial"/>
                <a:cs typeface="Arial"/>
                <a:sym typeface="Arial"/>
              </a:rPr>
              <a:t>works on behalf of the Prime Minister, the First Secretary of State and the Cabinet Secretary to:</a:t>
            </a:r>
          </a:p>
          <a:p>
            <a:pPr marL="0" marR="0" lvl="0" indent="0" algn="l" rtl="0">
              <a:lnSpc>
                <a:spcPct val="100000"/>
              </a:lnSpc>
              <a:spcBef>
                <a:spcPts val="600"/>
              </a:spcBef>
              <a:spcAft>
                <a:spcPts val="0"/>
              </a:spcAft>
              <a:buClr>
                <a:schemeClr val="dk2"/>
              </a:buClr>
              <a:buSzPct val="25000"/>
              <a:buFont typeface="Arial"/>
              <a:buNone/>
            </a:pPr>
            <a:endParaRPr sz="900" b="0" i="0" u="none" strike="noStrike" cap="none" dirty="0">
              <a:solidFill>
                <a:schemeClr val="tx1"/>
              </a:solidFill>
              <a:latin typeface="Arial"/>
              <a:ea typeface="Arial"/>
              <a:cs typeface="Arial"/>
              <a:sym typeface="Arial"/>
            </a:endParaRPr>
          </a:p>
          <a:p>
            <a:pPr marL="171450" marR="0" lvl="0" indent="-171450" algn="l" rtl="0">
              <a:lnSpc>
                <a:spcPct val="100000"/>
              </a:lnSpc>
              <a:spcBef>
                <a:spcPts val="600"/>
              </a:spcBef>
              <a:spcAft>
                <a:spcPts val="0"/>
              </a:spcAft>
              <a:buClr>
                <a:srgbClr val="000000"/>
              </a:buClr>
              <a:buSzPct val="100000"/>
              <a:buFont typeface="Arial"/>
              <a:buChar char="•"/>
            </a:pPr>
            <a:r>
              <a:rPr lang="en-US" sz="1200" b="1" i="0" u="none" strike="noStrike" cap="none" dirty="0">
                <a:solidFill>
                  <a:schemeClr val="tx1"/>
                </a:solidFill>
                <a:highlight>
                  <a:srgbClr val="FFFFFF"/>
                </a:highlight>
                <a:latin typeface="Arial"/>
                <a:ea typeface="Arial"/>
                <a:cs typeface="Arial"/>
                <a:sym typeface="Arial"/>
              </a:rPr>
              <a:t>Track the delivery of the PM’s priority policies and the wider Government </a:t>
            </a:r>
            <a:r>
              <a:rPr lang="en-US" sz="1200" b="1" i="0" u="none" strike="noStrike" cap="none" dirty="0" err="1">
                <a:solidFill>
                  <a:schemeClr val="tx1"/>
                </a:solidFill>
                <a:highlight>
                  <a:srgbClr val="FFFFFF"/>
                </a:highlight>
                <a:latin typeface="Arial"/>
                <a:ea typeface="Arial"/>
                <a:cs typeface="Arial"/>
                <a:sym typeface="Arial"/>
              </a:rPr>
              <a:t>programme</a:t>
            </a:r>
            <a:r>
              <a:rPr lang="en-US" sz="1200" b="1" i="0" u="none" strike="noStrike" cap="none" dirty="0">
                <a:solidFill>
                  <a:schemeClr val="tx1"/>
                </a:solidFill>
                <a:highlight>
                  <a:srgbClr val="FFFFFF"/>
                </a:highlight>
                <a:latin typeface="Arial"/>
                <a:ea typeface="Arial"/>
                <a:cs typeface="Arial"/>
                <a:sym typeface="Arial"/>
              </a:rPr>
              <a:t>: </a:t>
            </a:r>
            <a:r>
              <a:rPr lang="en-US" sz="1200" b="0" i="0" u="none" strike="noStrike" cap="none" dirty="0">
                <a:solidFill>
                  <a:schemeClr val="tx1"/>
                </a:solidFill>
                <a:highlight>
                  <a:srgbClr val="FFFFFF"/>
                </a:highlight>
                <a:latin typeface="Arial"/>
                <a:ea typeface="Arial"/>
                <a:cs typeface="Arial"/>
                <a:sym typeface="Arial"/>
              </a:rPr>
              <a:t>w</a:t>
            </a:r>
            <a:r>
              <a:rPr lang="en-US" sz="1200" b="0" i="0" u="none" strike="noStrike" cap="none" dirty="0">
                <a:solidFill>
                  <a:schemeClr val="tx1"/>
                </a:solidFill>
                <a:latin typeface="Arial"/>
                <a:ea typeface="Arial"/>
                <a:cs typeface="Arial"/>
                <a:sym typeface="Arial"/>
              </a:rPr>
              <a:t>e do this by working with Departments to ensure they have robust plans</a:t>
            </a:r>
            <a:r>
              <a:rPr lang="en-US" sz="1200" b="0" i="0" u="sng" strike="noStrike" cap="none" dirty="0">
                <a:solidFill>
                  <a:schemeClr val="tx1"/>
                </a:solidFill>
                <a:latin typeface="Arial"/>
                <a:ea typeface="Arial"/>
                <a:cs typeface="Arial"/>
                <a:sym typeface="Arial"/>
              </a:rPr>
              <a:t> </a:t>
            </a:r>
            <a:r>
              <a:rPr lang="en-US" sz="1200" b="0" i="0" u="none" strike="noStrike" cap="none" dirty="0">
                <a:solidFill>
                  <a:schemeClr val="tx1"/>
                </a:solidFill>
                <a:latin typeface="Arial"/>
                <a:ea typeface="Arial"/>
                <a:cs typeface="Arial"/>
                <a:sym typeface="Arial"/>
              </a:rPr>
              <a:t>with clear objectives, timetables and metrics, monitoring delivery against those plans, providing regular updates to the Prime Minister, and ensuring that the Implementation Task Forces have the information required to track and drive progress on cross-cutting issues.</a:t>
            </a:r>
          </a:p>
          <a:p>
            <a:pPr marL="171450" marR="0" lvl="0" indent="-171450" algn="l" rtl="0">
              <a:lnSpc>
                <a:spcPct val="100000"/>
              </a:lnSpc>
              <a:spcBef>
                <a:spcPts val="600"/>
              </a:spcBef>
              <a:spcAft>
                <a:spcPts val="0"/>
              </a:spcAft>
              <a:buClr>
                <a:srgbClr val="000000"/>
              </a:buClr>
              <a:buSzPct val="100000"/>
              <a:buFont typeface="Arial"/>
              <a:buChar char="•"/>
            </a:pPr>
            <a:r>
              <a:rPr lang="en-US" sz="1200" b="1" i="0" u="none" strike="noStrike" cap="none" dirty="0">
                <a:solidFill>
                  <a:schemeClr val="tx1"/>
                </a:solidFill>
                <a:highlight>
                  <a:srgbClr val="FFFFFF"/>
                </a:highlight>
                <a:latin typeface="Arial"/>
                <a:ea typeface="Arial"/>
                <a:cs typeface="Arial"/>
                <a:sym typeface="Arial"/>
              </a:rPr>
              <a:t>Intervene where delivery or operational performance is at risk or progress is unclear: </a:t>
            </a:r>
            <a:r>
              <a:rPr lang="en-US" sz="1200" b="0" i="0" u="none" strike="noStrike" cap="none" dirty="0">
                <a:solidFill>
                  <a:schemeClr val="tx1"/>
                </a:solidFill>
                <a:latin typeface="Arial"/>
                <a:ea typeface="Arial"/>
                <a:cs typeface="Arial"/>
                <a:sym typeface="Arial"/>
              </a:rPr>
              <a:t>we do this through undertaking targeted projects and reviews (including deep dive reviews) supported by robust analysis and frontline intelligence to understand the progress of delivery, identify barriers to implementation, and develop solutions.</a:t>
            </a:r>
          </a:p>
          <a:p>
            <a:pPr marL="171450" marR="0" lvl="0" indent="-171450" algn="l" rtl="0">
              <a:lnSpc>
                <a:spcPct val="100000"/>
              </a:lnSpc>
              <a:spcBef>
                <a:spcPts val="600"/>
              </a:spcBef>
              <a:spcAft>
                <a:spcPts val="0"/>
              </a:spcAft>
              <a:buClr>
                <a:srgbClr val="000000"/>
              </a:buClr>
              <a:buSzPct val="100000"/>
              <a:buFont typeface="Arial"/>
              <a:buChar char="•"/>
            </a:pPr>
            <a:r>
              <a:rPr lang="en-US" sz="1200" b="1" i="0" u="none" strike="noStrike" cap="none" dirty="0">
                <a:solidFill>
                  <a:schemeClr val="tx1"/>
                </a:solidFill>
                <a:highlight>
                  <a:srgbClr val="FFFFFF"/>
                </a:highlight>
                <a:latin typeface="Arial"/>
                <a:ea typeface="Arial"/>
                <a:cs typeface="Arial"/>
                <a:sym typeface="Arial"/>
              </a:rPr>
              <a:t>Strengthen implementation capability across the Civil Service: </a:t>
            </a:r>
            <a:r>
              <a:rPr lang="en-US" sz="1200" b="0" i="0" u="none" strike="noStrike" cap="none" dirty="0">
                <a:solidFill>
                  <a:schemeClr val="tx1"/>
                </a:solidFill>
                <a:latin typeface="Arial"/>
                <a:ea typeface="Arial"/>
                <a:cs typeface="Arial"/>
                <a:sym typeface="Arial"/>
              </a:rPr>
              <a:t>we do this by modelling good practice in our work, providing training to the professions and departments to increase their understanding and application of our implementation tools and techniques, and through the network of Implementation Units in departments. </a:t>
            </a:r>
          </a:p>
          <a:p>
            <a:pPr marL="0" marR="0" lvl="0" indent="0" algn="l" rtl="0">
              <a:lnSpc>
                <a:spcPct val="100000"/>
              </a:lnSpc>
              <a:spcBef>
                <a:spcPts val="600"/>
              </a:spcBef>
              <a:spcAft>
                <a:spcPts val="0"/>
              </a:spcAft>
              <a:buClr>
                <a:schemeClr val="dk2"/>
              </a:buClr>
              <a:buSzPct val="25000"/>
              <a:buFont typeface="Arial"/>
              <a:buNone/>
            </a:pPr>
            <a:endParaRPr sz="1200" b="0" i="0" u="none" strike="noStrike" cap="none" dirty="0">
              <a:solidFill>
                <a:schemeClr val="tx1"/>
              </a:solidFill>
              <a:latin typeface="Arial"/>
              <a:ea typeface="Arial"/>
              <a:cs typeface="Arial"/>
              <a:sym typeface="Arial"/>
            </a:endParaRPr>
          </a:p>
        </p:txBody>
      </p:sp>
      <p:sp>
        <p:nvSpPr>
          <p:cNvPr id="80" name="Shape 80"/>
          <p:cNvSpPr txBox="1"/>
          <p:nvPr/>
        </p:nvSpPr>
        <p:spPr>
          <a:xfrm>
            <a:off x="432000" y="1024791"/>
            <a:ext cx="8280000" cy="3381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0090"/>
              </a:buClr>
              <a:buSzPct val="25000"/>
              <a:buFont typeface="Arial"/>
              <a:buNone/>
            </a:pPr>
            <a:r>
              <a:rPr lang="en-US" sz="1600" b="1" i="0" u="none" strike="noStrike" cap="none" dirty="0">
                <a:solidFill>
                  <a:srgbClr val="004368"/>
                </a:solidFill>
                <a:latin typeface="Arial"/>
                <a:ea typeface="Arial"/>
                <a:cs typeface="Arial"/>
                <a:sym typeface="Arial"/>
              </a:rPr>
              <a:t>About the Implementation Unit</a:t>
            </a:r>
          </a:p>
        </p:txBody>
      </p:sp>
      <p:sp>
        <p:nvSpPr>
          <p:cNvPr id="10"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11" name="Shape 68"/>
          <p:cNvSpPr txBox="1"/>
          <p:nvPr/>
        </p:nvSpPr>
        <p:spPr>
          <a:xfrm>
            <a:off x="1368425" y="340415"/>
            <a:ext cx="15981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rgbClr val="FFFFFF"/>
              </a:buClr>
              <a:buSzPct val="25000"/>
              <a:buFont typeface="Arial"/>
              <a:defRPr sz="900" b="1">
                <a:solidFill>
                  <a:schemeClr val="lt1"/>
                </a:solidFill>
              </a:defRPr>
            </a:lvl1pPr>
          </a:lstStyle>
          <a:p>
            <a:r>
              <a:rPr lang="en-US" dirty="0">
                <a:solidFill>
                  <a:srgbClr val="004368"/>
                </a:solidFill>
              </a:rPr>
              <a:t>ABOUT THE IMPLEMENTATION UNIT</a:t>
            </a:r>
          </a:p>
        </p:txBody>
      </p:sp>
      <p:sp>
        <p:nvSpPr>
          <p:cNvPr id="12"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OUR PEOPLE</a:t>
            </a:r>
          </a:p>
        </p:txBody>
      </p:sp>
      <p:sp>
        <p:nvSpPr>
          <p:cNvPr id="13"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14"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15"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4</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lgn="just">
              <a:spcBef>
                <a:spcPts val="0"/>
              </a:spcBef>
              <a:buClr>
                <a:schemeClr val="dk1"/>
              </a:buClr>
              <a:buSzPct val="25000"/>
            </a:pPr>
            <a:r>
              <a:rPr lang="en-US" sz="1200" dirty="0">
                <a:solidFill>
                  <a:schemeClr val="tx1"/>
                </a:solidFill>
              </a:rPr>
              <a:t>In order to deliver these objectives, and make sure the Implementation Unit is a fulfilling and inclusive place to work, we have defined a set of core values</a:t>
            </a:r>
            <a:r>
              <a:rPr lang="en-US" sz="1200" dirty="0" smtClean="0">
                <a:solidFill>
                  <a:schemeClr val="tx1"/>
                </a:solidFill>
              </a:rPr>
              <a:t>:</a:t>
            </a:r>
            <a:endParaRPr lang="en-US" sz="1200" dirty="0">
              <a:solidFill>
                <a:schemeClr val="tx1"/>
              </a:solidFill>
            </a:endParaRP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Implementation Unit’s </a:t>
            </a:r>
            <a:r>
              <a:rPr lang="en-US" sz="1600" b="1" dirty="0" smtClean="0">
                <a:solidFill>
                  <a:srgbClr val="004368"/>
                </a:solidFill>
              </a:rPr>
              <a:t>Values</a:t>
            </a:r>
            <a:endParaRPr lang="en-US" sz="1600" b="1" dirty="0">
              <a:solidFill>
                <a:srgbClr val="004368"/>
              </a:solidFill>
            </a:endParaRPr>
          </a:p>
        </p:txBody>
      </p:sp>
      <p:sp>
        <p:nvSpPr>
          <p:cNvPr id="27" name="Text Box 20"/>
          <p:cNvSpPr txBox="1">
            <a:spLocks noChangeArrowheads="1"/>
          </p:cNvSpPr>
          <p:nvPr/>
        </p:nvSpPr>
        <p:spPr bwMode="gray">
          <a:xfrm>
            <a:off x="626370" y="2281570"/>
            <a:ext cx="200375"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kern="1200" smtClean="0">
                <a:solidFill>
                  <a:srgbClr val="BFBFBF"/>
                </a:solidFill>
                <a:ea typeface="PMingLiU-ExtB" pitchFamily="18" charset="-120"/>
                <a:cs typeface="Arial" charset="0"/>
              </a:rPr>
              <a:t>1</a:t>
            </a:r>
            <a:endParaRPr lang="en-US" sz="2800" b="1" kern="1200">
              <a:solidFill>
                <a:srgbClr val="BFBFBF"/>
              </a:solidFill>
              <a:ea typeface="PMingLiU-ExtB" pitchFamily="18" charset="-120"/>
              <a:cs typeface="Arial" charset="0"/>
            </a:endParaRPr>
          </a:p>
        </p:txBody>
      </p:sp>
      <p:sp>
        <p:nvSpPr>
          <p:cNvPr id="28" name="Text Box 22"/>
          <p:cNvSpPr txBox="1">
            <a:spLocks noChangeArrowheads="1"/>
          </p:cNvSpPr>
          <p:nvPr/>
        </p:nvSpPr>
        <p:spPr bwMode="gray">
          <a:xfrm>
            <a:off x="626370" y="2987955"/>
            <a:ext cx="200375"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kern="1200" smtClean="0">
                <a:solidFill>
                  <a:srgbClr val="BFBFBF"/>
                </a:solidFill>
                <a:ea typeface="PMingLiU-ExtB" pitchFamily="18" charset="-120"/>
                <a:cs typeface="Arial" charset="0"/>
              </a:rPr>
              <a:t>2</a:t>
            </a:r>
            <a:endParaRPr lang="en-US" sz="2800" b="1" kern="1200">
              <a:solidFill>
                <a:srgbClr val="BFBFBF"/>
              </a:solidFill>
              <a:ea typeface="PMingLiU-ExtB" pitchFamily="18" charset="-120"/>
              <a:cs typeface="Arial" charset="0"/>
            </a:endParaRPr>
          </a:p>
        </p:txBody>
      </p:sp>
      <p:sp>
        <p:nvSpPr>
          <p:cNvPr id="29" name="Text Box 23"/>
          <p:cNvSpPr txBox="1">
            <a:spLocks noChangeArrowheads="1"/>
          </p:cNvSpPr>
          <p:nvPr/>
        </p:nvSpPr>
        <p:spPr bwMode="gray">
          <a:xfrm>
            <a:off x="626370" y="3698837"/>
            <a:ext cx="200375"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800" b="1" kern="1200" smtClean="0">
                <a:solidFill>
                  <a:srgbClr val="BFBFBF"/>
                </a:solidFill>
                <a:ea typeface="PMingLiU-ExtB" pitchFamily="18" charset="-120"/>
                <a:cs typeface="Arial" charset="0"/>
              </a:rPr>
              <a:t>3</a:t>
            </a:r>
            <a:endParaRPr lang="en-US" sz="2800" b="1" kern="1200">
              <a:solidFill>
                <a:srgbClr val="BFBFBF"/>
              </a:solidFill>
              <a:ea typeface="PMingLiU-ExtB" pitchFamily="18" charset="-120"/>
              <a:cs typeface="Arial" charset="0"/>
            </a:endParaRPr>
          </a:p>
        </p:txBody>
      </p:sp>
      <p:sp>
        <p:nvSpPr>
          <p:cNvPr id="30" name="Text Box 24"/>
          <p:cNvSpPr txBox="1">
            <a:spLocks noChangeArrowheads="1"/>
          </p:cNvSpPr>
          <p:nvPr/>
        </p:nvSpPr>
        <p:spPr bwMode="gray">
          <a:xfrm>
            <a:off x="626369" y="4404228"/>
            <a:ext cx="200376"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txBody>
          <a:bodyPr wrap="non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kern="1200" smtClean="0">
                <a:solidFill>
                  <a:srgbClr val="BFBFBF"/>
                </a:solidFill>
                <a:ea typeface="PMingLiU-ExtB" pitchFamily="18" charset="-120"/>
                <a:cs typeface="Arial" charset="0"/>
              </a:rPr>
              <a:t>4</a:t>
            </a:r>
            <a:endParaRPr lang="en-US" sz="2800" b="1" kern="1200">
              <a:solidFill>
                <a:srgbClr val="BFBFBF"/>
              </a:solidFill>
              <a:ea typeface="PMingLiU-ExtB" pitchFamily="18" charset="-120"/>
              <a:cs typeface="Arial" charset="0"/>
            </a:endParaRPr>
          </a:p>
        </p:txBody>
      </p:sp>
      <p:sp>
        <p:nvSpPr>
          <p:cNvPr id="31" name="Line 38"/>
          <p:cNvSpPr>
            <a:spLocks noChangeShapeType="1"/>
          </p:cNvSpPr>
          <p:nvPr/>
        </p:nvSpPr>
        <p:spPr bwMode="gray">
          <a:xfrm>
            <a:off x="998538" y="2227013"/>
            <a:ext cx="0" cy="540000"/>
          </a:xfrm>
          <a:prstGeom prst="line">
            <a:avLst/>
          </a:prstGeom>
          <a:noFill/>
          <a:ln w="9525">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D4D4D"/>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prstClr val="black"/>
              </a:solidFill>
              <a:effectLst/>
              <a:uLnTx/>
              <a:uFillTx/>
              <a:ea typeface="+mn-ea"/>
              <a:cs typeface="+mn-cs"/>
            </a:endParaRPr>
          </a:p>
        </p:txBody>
      </p:sp>
      <p:sp>
        <p:nvSpPr>
          <p:cNvPr id="32" name="Line 39"/>
          <p:cNvSpPr>
            <a:spLocks noChangeShapeType="1"/>
          </p:cNvSpPr>
          <p:nvPr/>
        </p:nvSpPr>
        <p:spPr bwMode="gray">
          <a:xfrm>
            <a:off x="998538" y="2933398"/>
            <a:ext cx="0" cy="540000"/>
          </a:xfrm>
          <a:prstGeom prst="line">
            <a:avLst/>
          </a:prstGeom>
          <a:noFill/>
          <a:ln w="9525">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D4D4D"/>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prstClr val="black"/>
              </a:solidFill>
              <a:effectLst/>
              <a:uLnTx/>
              <a:uFillTx/>
              <a:ea typeface="+mn-ea"/>
              <a:cs typeface="+mn-cs"/>
            </a:endParaRPr>
          </a:p>
        </p:txBody>
      </p:sp>
      <p:sp>
        <p:nvSpPr>
          <p:cNvPr id="33" name="Line 40"/>
          <p:cNvSpPr>
            <a:spLocks noChangeShapeType="1"/>
          </p:cNvSpPr>
          <p:nvPr/>
        </p:nvSpPr>
        <p:spPr bwMode="gray">
          <a:xfrm>
            <a:off x="998538" y="3644280"/>
            <a:ext cx="0" cy="540000"/>
          </a:xfrm>
          <a:prstGeom prst="line">
            <a:avLst/>
          </a:prstGeom>
          <a:noFill/>
          <a:ln w="9525">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D4D4D"/>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prstClr val="black"/>
              </a:solidFill>
              <a:effectLst/>
              <a:uLnTx/>
              <a:uFillTx/>
              <a:ea typeface="+mn-ea"/>
              <a:cs typeface="+mn-cs"/>
            </a:endParaRPr>
          </a:p>
        </p:txBody>
      </p:sp>
      <p:sp>
        <p:nvSpPr>
          <p:cNvPr id="34" name="Line 41"/>
          <p:cNvSpPr>
            <a:spLocks noChangeShapeType="1"/>
          </p:cNvSpPr>
          <p:nvPr/>
        </p:nvSpPr>
        <p:spPr bwMode="gray">
          <a:xfrm>
            <a:off x="998538" y="4349671"/>
            <a:ext cx="0" cy="540000"/>
          </a:xfrm>
          <a:prstGeom prst="line">
            <a:avLst/>
          </a:prstGeom>
          <a:noFill/>
          <a:ln w="9525">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D4D4D"/>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prstClr val="black"/>
              </a:solidFill>
              <a:effectLst/>
              <a:uLnTx/>
              <a:uFillTx/>
              <a:ea typeface="+mn-ea"/>
              <a:cs typeface="+mn-cs"/>
            </a:endParaRPr>
          </a:p>
        </p:txBody>
      </p:sp>
      <p:sp>
        <p:nvSpPr>
          <p:cNvPr id="35" name="Text Box 24"/>
          <p:cNvSpPr txBox="1">
            <a:spLocks noChangeArrowheads="1"/>
          </p:cNvSpPr>
          <p:nvPr/>
        </p:nvSpPr>
        <p:spPr bwMode="gray">
          <a:xfrm>
            <a:off x="626369" y="5104085"/>
            <a:ext cx="153277" cy="43088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txBody>
          <a:bodyPr wrap="square" lIns="0" tIns="0" rIns="0" bIns="0">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kern="1200" dirty="0" smtClean="0">
                <a:solidFill>
                  <a:srgbClr val="BFBFBF"/>
                </a:solidFill>
                <a:ea typeface="PMingLiU-ExtB" pitchFamily="18" charset="-120"/>
                <a:cs typeface="Arial" charset="0"/>
              </a:rPr>
              <a:t>5</a:t>
            </a:r>
            <a:endParaRPr lang="en-US" sz="2800" b="1" kern="1200" dirty="0">
              <a:solidFill>
                <a:srgbClr val="BFBFBF"/>
              </a:solidFill>
              <a:ea typeface="PMingLiU-ExtB" pitchFamily="18" charset="-120"/>
              <a:cs typeface="Arial" charset="0"/>
            </a:endParaRPr>
          </a:p>
        </p:txBody>
      </p:sp>
      <p:sp>
        <p:nvSpPr>
          <p:cNvPr id="36" name="Line 41"/>
          <p:cNvSpPr>
            <a:spLocks noChangeShapeType="1"/>
          </p:cNvSpPr>
          <p:nvPr/>
        </p:nvSpPr>
        <p:spPr bwMode="gray">
          <a:xfrm>
            <a:off x="998538" y="5049528"/>
            <a:ext cx="0" cy="540000"/>
          </a:xfrm>
          <a:prstGeom prst="line">
            <a:avLst/>
          </a:prstGeom>
          <a:noFill/>
          <a:ln w="9525">
            <a:solidFill>
              <a:srgbClr val="606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4D4D4D"/>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smtClean="0">
              <a:ln>
                <a:noFill/>
              </a:ln>
              <a:solidFill>
                <a:prstClr val="black"/>
              </a:solidFill>
              <a:effectLst/>
              <a:uLnTx/>
              <a:uFillTx/>
              <a:ea typeface="+mn-ea"/>
              <a:cs typeface="+mn-cs"/>
            </a:endParaRPr>
          </a:p>
        </p:txBody>
      </p:sp>
      <p:sp>
        <p:nvSpPr>
          <p:cNvPr id="3" name="TextBox 2"/>
          <p:cNvSpPr txBox="1"/>
          <p:nvPr/>
        </p:nvSpPr>
        <p:spPr>
          <a:xfrm>
            <a:off x="1044634" y="2266180"/>
            <a:ext cx="7740000" cy="461665"/>
          </a:xfrm>
          <a:prstGeom prst="rect">
            <a:avLst/>
          </a:prstGeom>
          <a:noFill/>
        </p:spPr>
        <p:txBody>
          <a:bodyPr wrap="square" rtlCol="0">
            <a:spAutoFit/>
          </a:bodyPr>
          <a:lstStyle/>
          <a:p>
            <a:pPr>
              <a:buClr>
                <a:schemeClr val="bg1"/>
              </a:buClr>
              <a:buSzPct val="100000"/>
            </a:pPr>
            <a:r>
              <a:rPr lang="en-US" sz="1200" b="1" dirty="0">
                <a:solidFill>
                  <a:schemeClr val="tx1"/>
                </a:solidFill>
              </a:rPr>
              <a:t>We invest in building strong relationships </a:t>
            </a:r>
            <a:r>
              <a:rPr lang="en-US" sz="1200" dirty="0">
                <a:solidFill>
                  <a:schemeClr val="tx1"/>
                </a:solidFill>
              </a:rPr>
              <a:t>across the centre but crucially with departments and wider delivery </a:t>
            </a:r>
            <a:r>
              <a:rPr lang="en-US" sz="1200" dirty="0" err="1">
                <a:solidFill>
                  <a:schemeClr val="tx1"/>
                </a:solidFill>
              </a:rPr>
              <a:t>organisations</a:t>
            </a:r>
            <a:r>
              <a:rPr lang="en-US" sz="1200" dirty="0">
                <a:solidFill>
                  <a:schemeClr val="tx1"/>
                </a:solidFill>
              </a:rPr>
              <a:t>, never forgetting it is they who do the actual delivery</a:t>
            </a:r>
            <a:r>
              <a:rPr lang="en-US" sz="1200" dirty="0" smtClean="0">
                <a:solidFill>
                  <a:schemeClr val="tx1"/>
                </a:solidFill>
              </a:rPr>
              <a:t>.</a:t>
            </a:r>
            <a:endParaRPr lang="en-US" sz="1200" dirty="0">
              <a:solidFill>
                <a:schemeClr val="tx1"/>
              </a:solidFill>
            </a:endParaRPr>
          </a:p>
        </p:txBody>
      </p:sp>
      <p:sp>
        <p:nvSpPr>
          <p:cNvPr id="38" name="TextBox 37"/>
          <p:cNvSpPr txBox="1"/>
          <p:nvPr/>
        </p:nvSpPr>
        <p:spPr>
          <a:xfrm>
            <a:off x="1044634" y="2969087"/>
            <a:ext cx="7740000" cy="461665"/>
          </a:xfrm>
          <a:prstGeom prst="rect">
            <a:avLst/>
          </a:prstGeom>
          <a:noFill/>
        </p:spPr>
        <p:txBody>
          <a:bodyPr wrap="square" rtlCol="0">
            <a:spAutoFit/>
          </a:bodyPr>
          <a:lstStyle/>
          <a:p>
            <a:pPr>
              <a:buClr>
                <a:schemeClr val="bg1"/>
              </a:buClr>
              <a:buSzPct val="100000"/>
            </a:pPr>
            <a:r>
              <a:rPr lang="en-US" sz="1200" b="1" dirty="0">
                <a:solidFill>
                  <a:schemeClr val="tx1"/>
                </a:solidFill>
              </a:rPr>
              <a:t>We are driven by the evidence </a:t>
            </a:r>
            <a:r>
              <a:rPr lang="en-US" sz="1200" dirty="0">
                <a:solidFill>
                  <a:schemeClr val="tx1"/>
                </a:solidFill>
              </a:rPr>
              <a:t>ensuring the Implementation Unit’s advice is always objective, of high quality and underpinned by our robust analysis of data and frontline intelligence</a:t>
            </a:r>
            <a:r>
              <a:rPr lang="en-US" sz="1200" dirty="0" smtClean="0">
                <a:solidFill>
                  <a:schemeClr val="tx1"/>
                </a:solidFill>
              </a:rPr>
              <a:t>.</a:t>
            </a:r>
            <a:endParaRPr lang="en-US" sz="1200" dirty="0">
              <a:solidFill>
                <a:schemeClr val="tx1"/>
              </a:solidFill>
            </a:endParaRPr>
          </a:p>
        </p:txBody>
      </p:sp>
      <p:sp>
        <p:nvSpPr>
          <p:cNvPr id="39" name="TextBox 38"/>
          <p:cNvSpPr txBox="1"/>
          <p:nvPr/>
        </p:nvSpPr>
        <p:spPr>
          <a:xfrm>
            <a:off x="1044634" y="3770733"/>
            <a:ext cx="7740000" cy="276999"/>
          </a:xfrm>
          <a:prstGeom prst="rect">
            <a:avLst/>
          </a:prstGeom>
          <a:noFill/>
        </p:spPr>
        <p:txBody>
          <a:bodyPr wrap="square" rtlCol="0">
            <a:spAutoFit/>
          </a:bodyPr>
          <a:lstStyle/>
          <a:p>
            <a:pPr>
              <a:buClr>
                <a:schemeClr val="bg1"/>
              </a:buClr>
              <a:buSzPct val="100000"/>
            </a:pPr>
            <a:r>
              <a:rPr lang="en-US" sz="1200" b="1" dirty="0">
                <a:solidFill>
                  <a:schemeClr val="tx1"/>
                </a:solidFill>
              </a:rPr>
              <a:t>We focus our efforts on the highest priorities </a:t>
            </a:r>
            <a:r>
              <a:rPr lang="en-US" sz="1200" dirty="0">
                <a:solidFill>
                  <a:schemeClr val="tx1"/>
                </a:solidFill>
              </a:rPr>
              <a:t>and where we will add most value</a:t>
            </a:r>
            <a:r>
              <a:rPr lang="en-US" sz="1200" dirty="0" smtClean="0">
                <a:solidFill>
                  <a:schemeClr val="tx1"/>
                </a:solidFill>
              </a:rPr>
              <a:t>.</a:t>
            </a:r>
            <a:endParaRPr lang="en-US" sz="1200" dirty="0">
              <a:solidFill>
                <a:schemeClr val="tx1"/>
              </a:solidFill>
            </a:endParaRPr>
          </a:p>
        </p:txBody>
      </p:sp>
      <p:sp>
        <p:nvSpPr>
          <p:cNvPr id="40" name="TextBox 39"/>
          <p:cNvSpPr txBox="1"/>
          <p:nvPr/>
        </p:nvSpPr>
        <p:spPr>
          <a:xfrm>
            <a:off x="1044634" y="4481071"/>
            <a:ext cx="7740000" cy="277200"/>
          </a:xfrm>
          <a:prstGeom prst="rect">
            <a:avLst/>
          </a:prstGeom>
          <a:noFill/>
        </p:spPr>
        <p:txBody>
          <a:bodyPr wrap="square" rtlCol="0">
            <a:spAutoFit/>
          </a:bodyPr>
          <a:lstStyle/>
          <a:p>
            <a:pPr>
              <a:buClr>
                <a:schemeClr val="bg1"/>
              </a:buClr>
              <a:buSzPct val="100000"/>
            </a:pPr>
            <a:r>
              <a:rPr lang="en-US" sz="1200" b="1" dirty="0">
                <a:solidFill>
                  <a:schemeClr val="tx1"/>
                </a:solidFill>
              </a:rPr>
              <a:t>We put the development of our people at the heart of all we do</a:t>
            </a:r>
            <a:r>
              <a:rPr lang="en-US" sz="1200" dirty="0">
                <a:solidFill>
                  <a:schemeClr val="tx1"/>
                </a:solidFill>
              </a:rPr>
              <a:t> to empower everyone to achieve excellence</a:t>
            </a:r>
            <a:r>
              <a:rPr lang="en-US" sz="1200" dirty="0" smtClean="0">
                <a:solidFill>
                  <a:schemeClr val="tx1"/>
                </a:solidFill>
              </a:rPr>
              <a:t>.</a:t>
            </a:r>
            <a:endParaRPr lang="en-US" sz="1200" dirty="0">
              <a:solidFill>
                <a:schemeClr val="tx1"/>
              </a:solidFill>
            </a:endParaRPr>
          </a:p>
        </p:txBody>
      </p:sp>
      <p:sp>
        <p:nvSpPr>
          <p:cNvPr id="41" name="TextBox 40"/>
          <p:cNvSpPr txBox="1"/>
          <p:nvPr/>
        </p:nvSpPr>
        <p:spPr>
          <a:xfrm>
            <a:off x="1044634" y="5090317"/>
            <a:ext cx="7740000" cy="461665"/>
          </a:xfrm>
          <a:prstGeom prst="rect">
            <a:avLst/>
          </a:prstGeom>
          <a:noFill/>
        </p:spPr>
        <p:txBody>
          <a:bodyPr wrap="square" rtlCol="0">
            <a:spAutoFit/>
          </a:bodyPr>
          <a:lstStyle/>
          <a:p>
            <a:pPr>
              <a:buClr>
                <a:schemeClr val="bg1"/>
              </a:buClr>
              <a:buSzPct val="100000"/>
            </a:pPr>
            <a:r>
              <a:rPr lang="en-US" sz="1200" b="1" dirty="0">
                <a:solidFill>
                  <a:schemeClr val="tx1"/>
                </a:solidFill>
              </a:rPr>
              <a:t>We value and support each other</a:t>
            </a:r>
            <a:r>
              <a:rPr lang="en-US" sz="1200" dirty="0">
                <a:solidFill>
                  <a:schemeClr val="tx1"/>
                </a:solidFill>
              </a:rPr>
              <a:t>, harnessing our diverse backgrounds, skills and experience, and embracing a feedback culture, to become greater than the sum of our parts.</a:t>
            </a:r>
          </a:p>
        </p:txBody>
      </p:sp>
      <p:sp>
        <p:nvSpPr>
          <p:cNvPr id="44"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45" name="Shape 68"/>
          <p:cNvSpPr txBox="1"/>
          <p:nvPr/>
        </p:nvSpPr>
        <p:spPr>
          <a:xfrm>
            <a:off x="1368425" y="340415"/>
            <a:ext cx="15981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rgbClr val="FFFFFF"/>
              </a:buClr>
              <a:buSzPct val="25000"/>
              <a:buFont typeface="Arial"/>
              <a:defRPr sz="900" b="1">
                <a:solidFill>
                  <a:schemeClr val="lt1"/>
                </a:solidFill>
              </a:defRPr>
            </a:lvl1pPr>
          </a:lstStyle>
          <a:p>
            <a:r>
              <a:rPr lang="en-US" dirty="0">
                <a:solidFill>
                  <a:srgbClr val="004368"/>
                </a:solidFill>
              </a:rPr>
              <a:t>ABOUT THE IMPLEMENTATION UNIT</a:t>
            </a:r>
          </a:p>
        </p:txBody>
      </p:sp>
      <p:sp>
        <p:nvSpPr>
          <p:cNvPr id="46"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OUR PEOPLE</a:t>
            </a:r>
          </a:p>
        </p:txBody>
      </p:sp>
      <p:sp>
        <p:nvSpPr>
          <p:cNvPr id="47"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48"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49"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4" name="Slide Number Placeholder 3"/>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5</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6"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lgn="just">
              <a:spcBef>
                <a:spcPts val="0"/>
              </a:spcBef>
              <a:buClr>
                <a:schemeClr val="dk1"/>
              </a:buClr>
              <a:buSzPct val="25000"/>
            </a:pPr>
            <a:r>
              <a:rPr lang="en-US" sz="1200" b="1" dirty="0">
                <a:solidFill>
                  <a:schemeClr val="tx1"/>
                </a:solidFill>
              </a:rPr>
              <a:t>The Cabinet Office and the Implementation Unit are committed to being a diverse and inclusive workplace which also promotes health and wellbeing</a:t>
            </a:r>
          </a:p>
          <a:p>
            <a:pPr marL="0" lvl="0" indent="0" algn="just">
              <a:spcBef>
                <a:spcPts val="0"/>
              </a:spcBef>
              <a:buClr>
                <a:schemeClr val="dk1"/>
              </a:buClr>
              <a:buSzPct val="25000"/>
            </a:pPr>
            <a:endParaRPr lang="en-US" sz="1200" dirty="0">
              <a:solidFill>
                <a:schemeClr val="tx1"/>
              </a:solidFill>
            </a:endParaRPr>
          </a:p>
          <a:p>
            <a:pPr marL="0" lvl="0" indent="0" algn="just">
              <a:lnSpc>
                <a:spcPct val="115000"/>
              </a:lnSpc>
              <a:spcBef>
                <a:spcPts val="0"/>
              </a:spcBef>
              <a:buClr>
                <a:schemeClr val="dk1"/>
              </a:buClr>
              <a:buSzPct val="25000"/>
            </a:pPr>
            <a:r>
              <a:rPr lang="en-US" sz="1200" dirty="0">
                <a:solidFill>
                  <a:schemeClr val="tx1"/>
                </a:solidFill>
                <a:highlight>
                  <a:srgbClr val="FFFFFF"/>
                </a:highlight>
              </a:rPr>
              <a:t>The Cabinet Office aims to become a role model for not only the whole Civil Service, but also for employers everywhere, where we lead by example to show diversity is integral for a skilled, innovative and creative working environment – an environment that best serves the public. We are committed to playing our part in delivering the cultural change needed to help the Civil Service meet its ambition to be the most inclusive employer in the UK. </a:t>
            </a:r>
          </a:p>
          <a:p>
            <a:pPr marL="0" lvl="0" indent="0" algn="just">
              <a:lnSpc>
                <a:spcPct val="115000"/>
              </a:lnSpc>
              <a:spcBef>
                <a:spcPts val="0"/>
              </a:spcBef>
              <a:buClr>
                <a:schemeClr val="dk1"/>
              </a:buClr>
              <a:buSzPct val="25000"/>
            </a:pPr>
            <a:endParaRPr lang="en-US" sz="800" dirty="0">
              <a:solidFill>
                <a:schemeClr val="tx1"/>
              </a:solidFill>
              <a:highlight>
                <a:srgbClr val="FFFFFF"/>
              </a:highlight>
            </a:endParaRPr>
          </a:p>
          <a:p>
            <a:pPr marL="0" lvl="0" indent="0" algn="just">
              <a:lnSpc>
                <a:spcPct val="115000"/>
              </a:lnSpc>
              <a:spcBef>
                <a:spcPts val="0"/>
              </a:spcBef>
              <a:buClr>
                <a:schemeClr val="dk1"/>
              </a:buClr>
              <a:buSzPct val="25000"/>
            </a:pPr>
            <a:r>
              <a:rPr lang="en-US" sz="1200" dirty="0">
                <a:solidFill>
                  <a:schemeClr val="tx1"/>
                </a:solidFill>
                <a:highlight>
                  <a:srgbClr val="FFFFFF"/>
                </a:highlight>
              </a:rPr>
              <a:t>Having a truly diverse and inclusive workplace is important to us. This means embracing difference, spreading our net as wide as possible – and being inclusive, as well as diverse, so that everyone feels they are treated fairly and given the same opportunities to excel. </a:t>
            </a:r>
          </a:p>
          <a:p>
            <a:pPr marL="0" lvl="0" indent="0">
              <a:lnSpc>
                <a:spcPct val="115000"/>
              </a:lnSpc>
              <a:spcBef>
                <a:spcPts val="0"/>
              </a:spcBef>
              <a:buClr>
                <a:schemeClr val="dk1"/>
              </a:buClr>
              <a:buSzPct val="25000"/>
            </a:pPr>
            <a:endParaRPr lang="en-US" sz="800" dirty="0">
              <a:solidFill>
                <a:schemeClr val="tx1"/>
              </a:solidFill>
              <a:highlight>
                <a:srgbClr val="FFFFFF"/>
              </a:highlight>
            </a:endParaRPr>
          </a:p>
          <a:p>
            <a:pPr marL="0" lvl="0" indent="0">
              <a:lnSpc>
                <a:spcPct val="115000"/>
              </a:lnSpc>
              <a:spcBef>
                <a:spcPts val="0"/>
              </a:spcBef>
              <a:buClr>
                <a:schemeClr val="dk1"/>
              </a:buClr>
              <a:buSzPct val="25000"/>
            </a:pPr>
            <a:r>
              <a:rPr lang="en-US" sz="1200" dirty="0">
                <a:solidFill>
                  <a:schemeClr val="tx1"/>
                </a:solidFill>
                <a:highlight>
                  <a:srgbClr val="FFFFFF"/>
                </a:highlight>
              </a:rPr>
              <a:t>All Cabinet Office staff </a:t>
            </a:r>
            <a:r>
              <a:rPr lang="en-US" sz="1200" dirty="0">
                <a:solidFill>
                  <a:schemeClr val="tx1"/>
                </a:solidFill>
              </a:rPr>
              <a:t>have access to staff networks that work to improve diversity and inclusion including:</a:t>
            </a:r>
          </a:p>
          <a:p>
            <a:pPr marL="0" lvl="0" indent="0">
              <a:lnSpc>
                <a:spcPct val="115000"/>
              </a:lnSpc>
              <a:spcBef>
                <a:spcPts val="0"/>
              </a:spcBef>
              <a:buClr>
                <a:schemeClr val="dk1"/>
              </a:buClr>
              <a:buSzPct val="25000"/>
            </a:pPr>
            <a:endParaRPr lang="en-US" sz="1200" dirty="0">
              <a:solidFill>
                <a:schemeClr val="tx1"/>
              </a:solidFill>
            </a:endParaRPr>
          </a:p>
          <a:p>
            <a:pPr marL="542925" lvl="5" indent="-171450">
              <a:spcBef>
                <a:spcPts val="0"/>
              </a:spcBef>
            </a:pPr>
            <a:r>
              <a:rPr lang="en-US" sz="1200" dirty="0">
                <a:solidFill>
                  <a:schemeClr val="tx1"/>
                </a:solidFill>
              </a:rPr>
              <a:t>Gender Equality Network</a:t>
            </a:r>
          </a:p>
          <a:p>
            <a:pPr marL="542925" lvl="5" indent="-171450">
              <a:spcBef>
                <a:spcPts val="0"/>
              </a:spcBef>
            </a:pPr>
            <a:r>
              <a:rPr lang="en-US" sz="1200" dirty="0">
                <a:solidFill>
                  <a:schemeClr val="tx1"/>
                </a:solidFill>
              </a:rPr>
              <a:t>LGBT+ Network</a:t>
            </a:r>
          </a:p>
          <a:p>
            <a:pPr marL="542925" lvl="5" indent="-171450">
              <a:spcBef>
                <a:spcPts val="0"/>
              </a:spcBef>
            </a:pPr>
            <a:r>
              <a:rPr lang="en-US" sz="1200" dirty="0">
                <a:solidFill>
                  <a:schemeClr val="tx1"/>
                </a:solidFill>
              </a:rPr>
              <a:t>Ethnic Minority Community</a:t>
            </a:r>
          </a:p>
          <a:p>
            <a:pPr marL="542925" lvl="5" indent="-171450">
              <a:spcBef>
                <a:spcPts val="0"/>
              </a:spcBef>
            </a:pPr>
            <a:r>
              <a:rPr lang="en-US" sz="1200" dirty="0" err="1">
                <a:solidFill>
                  <a:schemeClr val="tx1"/>
                </a:solidFill>
              </a:rPr>
              <a:t>Carers’</a:t>
            </a:r>
            <a:r>
              <a:rPr lang="en-US" sz="1200" dirty="0">
                <a:solidFill>
                  <a:schemeClr val="tx1"/>
                </a:solidFill>
              </a:rPr>
              <a:t> Network (CANCARE)</a:t>
            </a:r>
          </a:p>
          <a:p>
            <a:pPr marL="542925" lvl="5" indent="-171450">
              <a:spcBef>
                <a:spcPts val="0"/>
              </a:spcBef>
            </a:pPr>
            <a:r>
              <a:rPr lang="en-US" sz="1200" dirty="0">
                <a:solidFill>
                  <a:schemeClr val="tx1"/>
                </a:solidFill>
              </a:rPr>
              <a:t>ABLE (Part of Disability Confident)</a:t>
            </a:r>
          </a:p>
          <a:p>
            <a:pPr marL="542925" lvl="5" indent="-171450">
              <a:spcBef>
                <a:spcPts val="0"/>
              </a:spcBef>
            </a:pPr>
            <a:r>
              <a:rPr lang="en-US" sz="1200" dirty="0">
                <a:solidFill>
                  <a:schemeClr val="tx1"/>
                </a:solidFill>
              </a:rPr>
              <a:t>Flexible Working Network</a:t>
            </a:r>
          </a:p>
          <a:p>
            <a:pPr marL="542925" lvl="5" indent="-171450">
              <a:spcBef>
                <a:spcPts val="0"/>
              </a:spcBef>
            </a:pPr>
            <a:r>
              <a:rPr lang="en-US" sz="1200" dirty="0" err="1">
                <a:solidFill>
                  <a:schemeClr val="tx1"/>
                </a:solidFill>
              </a:rPr>
              <a:t>Wellwork</a:t>
            </a:r>
            <a:endParaRPr lang="en-US" sz="1200" dirty="0">
              <a:solidFill>
                <a:schemeClr val="tx1"/>
              </a:solidFill>
            </a:endParaRPr>
          </a:p>
          <a:p>
            <a:pPr marL="542925" lvl="5" indent="-171450">
              <a:spcBef>
                <a:spcPts val="0"/>
              </a:spcBef>
            </a:pPr>
            <a:r>
              <a:rPr lang="en-US" sz="1200" dirty="0">
                <a:solidFill>
                  <a:schemeClr val="tx1"/>
                </a:solidFill>
              </a:rPr>
              <a:t>Christian Network</a:t>
            </a:r>
          </a:p>
          <a:p>
            <a:pPr marL="0" lvl="0" indent="0">
              <a:lnSpc>
                <a:spcPct val="115000"/>
              </a:lnSpc>
              <a:spcBef>
                <a:spcPts val="1100"/>
              </a:spcBef>
              <a:buClr>
                <a:srgbClr val="333333"/>
              </a:buClr>
              <a:buSzPct val="25000"/>
            </a:pPr>
            <a:r>
              <a:rPr lang="en-US" sz="1200" dirty="0" smtClean="0">
                <a:solidFill>
                  <a:schemeClr val="tx1"/>
                </a:solidFill>
              </a:rPr>
              <a:t>In </a:t>
            </a:r>
            <a:r>
              <a:rPr lang="en-US" sz="1200" dirty="0">
                <a:solidFill>
                  <a:schemeClr val="tx1"/>
                </a:solidFill>
              </a:rPr>
              <a:t>addition, to help ensure the well-being of all our staff, the Cabinet Office operates a confidential listening service</a:t>
            </a:r>
            <a:r>
              <a:rPr lang="en-US" sz="1200" dirty="0" smtClean="0">
                <a:solidFill>
                  <a:schemeClr val="tx1"/>
                </a:solidFill>
              </a:rPr>
              <a:t>.</a:t>
            </a:r>
            <a:endParaRPr lang="en-US" sz="1200" dirty="0">
              <a:solidFill>
                <a:schemeClr val="tx1"/>
              </a:solidFill>
            </a:endParaRPr>
          </a:p>
          <a:p>
            <a:pPr marL="0" lvl="0" indent="0">
              <a:lnSpc>
                <a:spcPct val="115000"/>
              </a:lnSpc>
              <a:spcBef>
                <a:spcPts val="1100"/>
              </a:spcBef>
              <a:buClr>
                <a:schemeClr val="dk1"/>
              </a:buClr>
              <a:buSzPct val="25000"/>
            </a:pPr>
            <a:endParaRPr lang="en-US" sz="1200" dirty="0">
              <a:solidFill>
                <a:schemeClr val="tx1"/>
              </a:solidFill>
              <a:highlight>
                <a:srgbClr val="FFFFFF"/>
              </a:highlight>
            </a:endParaRP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Our commitment to a diverse and inclusive workplace</a:t>
            </a:r>
          </a:p>
        </p:txBody>
      </p:sp>
      <p:sp>
        <p:nvSpPr>
          <p:cNvPr id="20"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1" name="Shape 68"/>
          <p:cNvSpPr txBox="1"/>
          <p:nvPr/>
        </p:nvSpPr>
        <p:spPr>
          <a:xfrm>
            <a:off x="1368425" y="340415"/>
            <a:ext cx="1598135"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rgbClr val="FFFFFF"/>
              </a:buClr>
              <a:buSzPct val="25000"/>
              <a:buFont typeface="Arial"/>
              <a:defRPr sz="900" b="1">
                <a:solidFill>
                  <a:schemeClr val="lt1"/>
                </a:solidFill>
              </a:defRPr>
            </a:lvl1pPr>
          </a:lstStyle>
          <a:p>
            <a:r>
              <a:rPr lang="en-US" dirty="0">
                <a:solidFill>
                  <a:srgbClr val="004368"/>
                </a:solidFill>
              </a:rPr>
              <a:t>ABOUT THE IMPLEMENTATION UNIT</a:t>
            </a:r>
          </a:p>
        </p:txBody>
      </p:sp>
      <p:sp>
        <p:nvSpPr>
          <p:cNvPr id="22" name="Shape 70"/>
          <p:cNvSpPr txBox="1"/>
          <p:nvPr/>
        </p:nvSpPr>
        <p:spPr>
          <a:xfrm>
            <a:off x="2966559" y="340415"/>
            <a:ext cx="1438633"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OUR PEOPLE</a:t>
            </a:r>
          </a:p>
        </p:txBody>
      </p:sp>
      <p:sp>
        <p:nvSpPr>
          <p:cNvPr id="23"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4"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5"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6</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6" name="Shape 79"/>
          <p:cNvSpPr txBox="1">
            <a:spLocks noGrp="1"/>
          </p:cNvSpPr>
          <p:nvPr>
            <p:ph type="body" idx="1"/>
          </p:nvPr>
        </p:nvSpPr>
        <p:spPr>
          <a:xfrm>
            <a:off x="432000" y="1388983"/>
            <a:ext cx="8280000" cy="5145087"/>
          </a:xfrm>
          <a:prstGeom prst="rect">
            <a:avLst/>
          </a:prstGeom>
          <a:noFill/>
          <a:ln>
            <a:noFill/>
          </a:ln>
        </p:spPr>
        <p:txBody>
          <a:bodyPr lIns="0" tIns="0" rIns="0" bIns="0" anchor="t" anchorCtr="0">
            <a:noAutofit/>
          </a:bodyPr>
          <a:lstStyle/>
          <a:p>
            <a:pPr marL="0" lvl="0" indent="0" algn="just">
              <a:spcBef>
                <a:spcPts val="0"/>
              </a:spcBef>
              <a:buClr>
                <a:schemeClr val="dk1"/>
              </a:buClr>
              <a:buSzPct val="25000"/>
            </a:pPr>
            <a:r>
              <a:rPr lang="en-US" sz="1200" b="1" dirty="0" smtClean="0">
                <a:solidFill>
                  <a:srgbClr val="000000"/>
                </a:solidFill>
              </a:rPr>
              <a:t>Your development </a:t>
            </a:r>
            <a:r>
              <a:rPr lang="en-US" sz="1200" b="1" dirty="0">
                <a:solidFill>
                  <a:srgbClr val="000000"/>
                </a:solidFill>
              </a:rPr>
              <a:t>matters to us</a:t>
            </a:r>
          </a:p>
          <a:p>
            <a:pPr marL="0" lvl="0" indent="0" algn="just">
              <a:spcBef>
                <a:spcPts val="0"/>
              </a:spcBef>
              <a:buClr>
                <a:schemeClr val="dk1"/>
              </a:buClr>
              <a:buSzPct val="25000"/>
            </a:pPr>
            <a:endParaRPr lang="en-US" sz="800" dirty="0">
              <a:solidFill>
                <a:schemeClr val="dk1"/>
              </a:solidFill>
            </a:endParaRPr>
          </a:p>
          <a:p>
            <a:pPr marL="0" lvl="0" indent="0" algn="just">
              <a:spcBef>
                <a:spcPts val="0"/>
              </a:spcBef>
              <a:buClr>
                <a:schemeClr val="dk1"/>
              </a:buClr>
              <a:buSzPct val="25000"/>
            </a:pPr>
            <a:r>
              <a:rPr lang="en-US" sz="1200" dirty="0">
                <a:solidFill>
                  <a:schemeClr val="dk1"/>
                </a:solidFill>
              </a:rPr>
              <a:t>We recognise the importance of supporting the development needs of all our people. </a:t>
            </a:r>
            <a:r>
              <a:rPr lang="en-US" sz="1200" dirty="0">
                <a:solidFill>
                  <a:srgbClr val="000000"/>
                </a:solidFill>
              </a:rPr>
              <a:t>Our staff come from different backgrounds and with a wide range of skills and experience, making the IU a fantastic place to learn, both on the job and from each other. As well as learning </a:t>
            </a:r>
            <a:r>
              <a:rPr lang="en-US" sz="1200" dirty="0">
                <a:solidFill>
                  <a:schemeClr val="dk1"/>
                </a:solidFill>
              </a:rPr>
              <a:t>through the challenging work you will face in your day-to-day life in the IU</a:t>
            </a:r>
            <a:r>
              <a:rPr lang="en-US" sz="1200" dirty="0">
                <a:solidFill>
                  <a:srgbClr val="000000"/>
                </a:solidFill>
              </a:rPr>
              <a:t>, we </a:t>
            </a:r>
            <a:r>
              <a:rPr lang="en-US" sz="1200" dirty="0">
                <a:solidFill>
                  <a:schemeClr val="dk1"/>
                </a:solidFill>
              </a:rPr>
              <a:t>provide a comprehensive in-house development offer that is focused on developing your skills for the job and preparing you for the next stage of your career.</a:t>
            </a:r>
          </a:p>
          <a:p>
            <a:pPr marL="0" lvl="0" indent="0" algn="just">
              <a:lnSpc>
                <a:spcPct val="115000"/>
              </a:lnSpc>
              <a:spcBef>
                <a:spcPts val="0"/>
              </a:spcBef>
              <a:buClr>
                <a:schemeClr val="dk1"/>
              </a:buClr>
              <a:buSzPct val="25000"/>
            </a:pPr>
            <a:endParaRPr lang="en-US" sz="800" dirty="0">
              <a:solidFill>
                <a:srgbClr val="000000"/>
              </a:solidFill>
            </a:endParaRPr>
          </a:p>
          <a:p>
            <a:pPr marL="0" lvl="0" indent="0" algn="just">
              <a:spcBef>
                <a:spcPts val="0"/>
              </a:spcBef>
              <a:buClr>
                <a:schemeClr val="dk1"/>
              </a:buClr>
              <a:buSzPct val="25000"/>
            </a:pPr>
            <a:r>
              <a:rPr lang="en-US" sz="1200" b="1" dirty="0">
                <a:solidFill>
                  <a:schemeClr val="dk1"/>
                </a:solidFill>
              </a:rPr>
              <a:t>When you join the team: </a:t>
            </a:r>
            <a:r>
              <a:rPr lang="en-US" sz="1200" dirty="0">
                <a:solidFill>
                  <a:schemeClr val="dk1"/>
                </a:solidFill>
              </a:rPr>
              <a:t>within your first week you will have two induction sessions, supported by a new joiner pack and you will be supported through your first weeks by a ‘Buddy’. Within your first few months</a:t>
            </a:r>
            <a:r>
              <a:rPr lang="en-US" sz="1200" b="1" dirty="0">
                <a:solidFill>
                  <a:schemeClr val="dk1"/>
                </a:solidFill>
              </a:rPr>
              <a:t>, </a:t>
            </a:r>
            <a:r>
              <a:rPr lang="en-US" sz="1200" dirty="0">
                <a:solidFill>
                  <a:schemeClr val="dk1"/>
                </a:solidFill>
              </a:rPr>
              <a:t>you will attend a five day “Implementation Basecamp”, designed to introduce you to the tools, techniques and approaches you will need to use during your time in the Unit. </a:t>
            </a:r>
          </a:p>
          <a:p>
            <a:pPr marL="0" lvl="0" indent="0" algn="just">
              <a:spcBef>
                <a:spcPts val="0"/>
              </a:spcBef>
              <a:buClr>
                <a:schemeClr val="dk1"/>
              </a:buClr>
              <a:buSzPct val="25000"/>
            </a:pPr>
            <a:endParaRPr lang="en-US" sz="800" dirty="0">
              <a:solidFill>
                <a:schemeClr val="dk1"/>
              </a:solidFill>
            </a:endParaRPr>
          </a:p>
          <a:p>
            <a:pPr marL="0" lvl="0" indent="0" algn="just">
              <a:spcBef>
                <a:spcPts val="0"/>
              </a:spcBef>
              <a:buClr>
                <a:srgbClr val="000000"/>
              </a:buClr>
              <a:buSzPct val="25000"/>
            </a:pPr>
            <a:r>
              <a:rPr lang="en-US" sz="1200" b="1" dirty="0">
                <a:solidFill>
                  <a:srgbClr val="000000"/>
                </a:solidFill>
              </a:rPr>
              <a:t>Ongoing: </a:t>
            </a:r>
            <a:r>
              <a:rPr lang="en-US" sz="1200" dirty="0">
                <a:solidFill>
                  <a:schemeClr val="dk1"/>
                </a:solidFill>
              </a:rPr>
              <a:t>you will work with your line manager to produce a personalised development plan to make sure your development needs and objectives are identified and an appropriate plan is put in place. Along with this we encourage an open and honest feedback culture both between managers and staff and at a peer to peer level.</a:t>
            </a:r>
          </a:p>
          <a:p>
            <a:pPr marL="0" lvl="0" indent="0" algn="just">
              <a:spcBef>
                <a:spcPts val="0"/>
              </a:spcBef>
              <a:buSzPct val="25000"/>
            </a:pPr>
            <a:endParaRPr lang="en-US" sz="800" dirty="0">
              <a:solidFill>
                <a:srgbClr val="000000"/>
              </a:solidFill>
            </a:endParaRPr>
          </a:p>
          <a:p>
            <a:pPr marL="0" lvl="0" indent="0" algn="just">
              <a:spcBef>
                <a:spcPts val="0"/>
              </a:spcBef>
              <a:buClr>
                <a:srgbClr val="000000"/>
              </a:buClr>
              <a:buSzPct val="25000"/>
            </a:pPr>
            <a:r>
              <a:rPr lang="en-US" sz="1200" dirty="0">
                <a:solidFill>
                  <a:srgbClr val="000000"/>
                </a:solidFill>
              </a:rPr>
              <a:t>All of this is underpinned by access to activities and resources such as:</a:t>
            </a:r>
          </a:p>
          <a:p>
            <a:pPr marL="0" lvl="0" indent="0" algn="just">
              <a:spcBef>
                <a:spcPts val="0"/>
              </a:spcBef>
              <a:buSzPct val="25000"/>
            </a:pPr>
            <a:endParaRPr lang="en-US" sz="800" dirty="0">
              <a:solidFill>
                <a:srgbClr val="000000"/>
              </a:solidFill>
            </a:endParaRPr>
          </a:p>
          <a:p>
            <a:pPr marL="171450" lvl="0" indent="-171450" algn="just">
              <a:spcBef>
                <a:spcPts val="0"/>
              </a:spcBef>
              <a:buClr>
                <a:srgbClr val="000000"/>
              </a:buClr>
              <a:buSzPct val="100000"/>
              <a:buFont typeface="Arial"/>
              <a:buChar char="•"/>
            </a:pPr>
            <a:r>
              <a:rPr lang="en-US" sz="1200" b="1" dirty="0">
                <a:solidFill>
                  <a:srgbClr val="000000"/>
                </a:solidFill>
              </a:rPr>
              <a:t>IU Development </a:t>
            </a:r>
            <a:r>
              <a:rPr lang="en-US" sz="1200" b="1" dirty="0" smtClean="0">
                <a:solidFill>
                  <a:srgbClr val="000000"/>
                </a:solidFill>
              </a:rPr>
              <a:t>Cohorts</a:t>
            </a:r>
            <a:r>
              <a:rPr lang="en-US" sz="1200" dirty="0">
                <a:solidFill>
                  <a:srgbClr val="000000"/>
                </a:solidFill>
              </a:rPr>
              <a:t>: </a:t>
            </a:r>
            <a:r>
              <a:rPr lang="en-US" sz="1200" dirty="0" smtClean="0">
                <a:solidFill>
                  <a:srgbClr val="000000"/>
                </a:solidFill>
              </a:rPr>
              <a:t>groups </a:t>
            </a:r>
            <a:r>
              <a:rPr lang="en-US" sz="1200" dirty="0">
                <a:solidFill>
                  <a:srgbClr val="000000"/>
                </a:solidFill>
              </a:rPr>
              <a:t>of 10-11 people from across the Unit that undertake </a:t>
            </a:r>
            <a:r>
              <a:rPr lang="en-US" sz="1200" dirty="0" smtClean="0">
                <a:solidFill>
                  <a:srgbClr val="000000"/>
                </a:solidFill>
              </a:rPr>
              <a:t>learning </a:t>
            </a:r>
            <a:r>
              <a:rPr lang="en-US" sz="1200" dirty="0">
                <a:solidFill>
                  <a:srgbClr val="000000"/>
                </a:solidFill>
              </a:rPr>
              <a:t>activities together;</a:t>
            </a:r>
          </a:p>
          <a:p>
            <a:pPr marL="171450" lvl="0" indent="-171450" algn="just">
              <a:spcBef>
                <a:spcPts val="0"/>
              </a:spcBef>
              <a:buClr>
                <a:srgbClr val="000000"/>
              </a:buClr>
              <a:buSzPct val="100000"/>
              <a:buFont typeface="Arial"/>
              <a:buChar char="•"/>
            </a:pPr>
            <a:r>
              <a:rPr lang="en-US" sz="1200" b="1" dirty="0">
                <a:solidFill>
                  <a:srgbClr val="000000"/>
                </a:solidFill>
              </a:rPr>
              <a:t>Implementation Experts series</a:t>
            </a:r>
            <a:r>
              <a:rPr lang="en-US" sz="1200" dirty="0">
                <a:solidFill>
                  <a:srgbClr val="000000"/>
                </a:solidFill>
              </a:rPr>
              <a:t>: monthly talks by senior leaders who share their knowledge and experience </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of </a:t>
            </a:r>
            <a:r>
              <a:rPr lang="en-US" sz="1200" dirty="0">
                <a:solidFill>
                  <a:srgbClr val="000000"/>
                </a:solidFill>
              </a:rPr>
              <a:t>implementing inside and outside the Civil Service;</a:t>
            </a:r>
          </a:p>
          <a:p>
            <a:pPr marL="171450" lvl="0" indent="-171450" algn="just">
              <a:spcBef>
                <a:spcPts val="0"/>
              </a:spcBef>
              <a:buClr>
                <a:srgbClr val="000000"/>
              </a:buClr>
              <a:buSzPct val="100000"/>
              <a:buFont typeface="Arial"/>
              <a:buChar char="•"/>
            </a:pPr>
            <a:r>
              <a:rPr lang="en-US" sz="1200" b="1" dirty="0">
                <a:solidFill>
                  <a:srgbClr val="000000"/>
                </a:solidFill>
              </a:rPr>
              <a:t>Implementation learn-ins</a:t>
            </a:r>
            <a:r>
              <a:rPr lang="en-US" sz="1200" dirty="0">
                <a:solidFill>
                  <a:srgbClr val="000000"/>
                </a:solidFill>
              </a:rPr>
              <a:t>: a quarterly half-day event for all staff to reflect on their development needs;</a:t>
            </a:r>
          </a:p>
          <a:p>
            <a:pPr marL="171450" lvl="0" indent="-171450" algn="just">
              <a:spcBef>
                <a:spcPts val="0"/>
              </a:spcBef>
              <a:buClr>
                <a:srgbClr val="000000"/>
              </a:buClr>
              <a:buSzPct val="100000"/>
              <a:buFont typeface="Arial"/>
              <a:buChar char="•"/>
            </a:pPr>
            <a:r>
              <a:rPr lang="en-US" sz="1200" b="1" dirty="0">
                <a:solidFill>
                  <a:srgbClr val="000000"/>
                </a:solidFill>
              </a:rPr>
              <a:t>“How to” guides</a:t>
            </a:r>
            <a:r>
              <a:rPr lang="en-US" sz="1200" dirty="0">
                <a:solidFill>
                  <a:srgbClr val="000000"/>
                </a:solidFill>
              </a:rPr>
              <a:t>: a beginner's guide for people that need to know the basics;</a:t>
            </a:r>
          </a:p>
          <a:p>
            <a:pPr marL="171450" lvl="0" indent="-171450" algn="just">
              <a:spcBef>
                <a:spcPts val="0"/>
              </a:spcBef>
              <a:buClr>
                <a:srgbClr val="000000"/>
              </a:buClr>
              <a:buSzPct val="100000"/>
              <a:buFont typeface="Arial"/>
              <a:buChar char="•"/>
            </a:pPr>
            <a:r>
              <a:rPr lang="en-US" sz="1200" b="1" dirty="0">
                <a:solidFill>
                  <a:srgbClr val="000000"/>
                </a:solidFill>
              </a:rPr>
              <a:t>Peer to peer sessions</a:t>
            </a:r>
            <a:r>
              <a:rPr lang="en-US" sz="1200" dirty="0">
                <a:solidFill>
                  <a:srgbClr val="000000"/>
                </a:solidFill>
              </a:rPr>
              <a:t>: one hour classes where IU staff share their knowledge and experience with the Unit on specific areas of expertise;</a:t>
            </a:r>
          </a:p>
          <a:p>
            <a:pPr marL="171450" lvl="0" indent="-171450" algn="just">
              <a:spcBef>
                <a:spcPts val="0"/>
              </a:spcBef>
              <a:buClr>
                <a:srgbClr val="000000"/>
              </a:buClr>
              <a:buSzPct val="100000"/>
              <a:buFont typeface="Arial"/>
              <a:buChar char="•"/>
            </a:pPr>
            <a:r>
              <a:rPr lang="en-US" sz="1200" b="1" dirty="0">
                <a:solidFill>
                  <a:srgbClr val="000000"/>
                </a:solidFill>
              </a:rPr>
              <a:t>“Basecamp plus” sessions</a:t>
            </a:r>
            <a:r>
              <a:rPr lang="en-US" sz="1200" dirty="0">
                <a:solidFill>
                  <a:srgbClr val="000000"/>
                </a:solidFill>
              </a:rPr>
              <a:t>: intensive courses that will help colleagues become experts in a specific area; </a:t>
            </a:r>
          </a:p>
          <a:p>
            <a:pPr marL="171450" lvl="0" indent="-171450" algn="just">
              <a:spcBef>
                <a:spcPts val="0"/>
              </a:spcBef>
              <a:buClr>
                <a:srgbClr val="000000"/>
              </a:buClr>
              <a:buSzPct val="100000"/>
              <a:buFont typeface="Arial"/>
              <a:buChar char="•"/>
            </a:pPr>
            <a:r>
              <a:rPr lang="en-US" sz="1200" b="1" dirty="0">
                <a:solidFill>
                  <a:srgbClr val="000000"/>
                </a:solidFill>
              </a:rPr>
              <a:t>Wider Civil Service learning : </a:t>
            </a:r>
            <a:r>
              <a:rPr lang="en-US" sz="1200" dirty="0">
                <a:solidFill>
                  <a:srgbClr val="000000"/>
                </a:solidFill>
              </a:rPr>
              <a:t>Access to a wider range of course, material,  e-learning, talks by leading experts </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and </a:t>
            </a:r>
            <a:r>
              <a:rPr lang="en-US" sz="1200" dirty="0">
                <a:solidFill>
                  <a:srgbClr val="000000"/>
                </a:solidFill>
              </a:rPr>
              <a:t>networking events.</a:t>
            </a:r>
          </a:p>
        </p:txBody>
      </p:sp>
      <p:sp>
        <p:nvSpPr>
          <p:cNvPr id="17"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Our </a:t>
            </a:r>
            <a:r>
              <a:rPr lang="en-US" sz="1600" b="1" dirty="0" smtClean="0">
                <a:solidFill>
                  <a:srgbClr val="004368"/>
                </a:solidFill>
              </a:rPr>
              <a:t>people</a:t>
            </a:r>
            <a:endParaRPr lang="en-US" sz="1600" b="1" dirty="0">
              <a:solidFill>
                <a:srgbClr val="004368"/>
              </a:solidFill>
            </a:endParaRPr>
          </a:p>
        </p:txBody>
      </p:sp>
      <p:sp>
        <p:nvSpPr>
          <p:cNvPr id="19"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0"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1"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2"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3"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4"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7</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20" name="Shape 79"/>
          <p:cNvSpPr txBox="1">
            <a:spLocks noGrp="1"/>
          </p:cNvSpPr>
          <p:nvPr>
            <p:ph type="body" idx="1"/>
          </p:nvPr>
        </p:nvSpPr>
        <p:spPr>
          <a:xfrm>
            <a:off x="432000" y="1520629"/>
            <a:ext cx="8280000" cy="5145087"/>
          </a:xfrm>
          <a:prstGeom prst="rect">
            <a:avLst/>
          </a:prstGeom>
          <a:noFill/>
          <a:ln>
            <a:noFill/>
          </a:ln>
        </p:spPr>
        <p:txBody>
          <a:bodyPr lIns="0" tIns="0" rIns="0" bIns="0" anchor="t" anchorCtr="0">
            <a:noAutofit/>
          </a:bodyPr>
          <a:lstStyle/>
          <a:p>
            <a:pPr marL="0" lvl="0" indent="0" algn="just">
              <a:spcBef>
                <a:spcPts val="0"/>
              </a:spcBef>
              <a:buClr>
                <a:schemeClr val="dk1"/>
              </a:buClr>
              <a:buSzPct val="25000"/>
            </a:pPr>
            <a:r>
              <a:rPr lang="en-US" sz="1200" dirty="0">
                <a:solidFill>
                  <a:schemeClr val="dk1"/>
                </a:solidFill>
              </a:rPr>
              <a:t>Our alumni frequently describe their time with us as one of the best jobs they have ever had. This is demonstrated by the commitment of our previous staff who continue to attend our events and help provide training and expertise to our current team members. </a:t>
            </a:r>
          </a:p>
          <a:p>
            <a:pPr marL="0" lvl="0" indent="0" algn="just">
              <a:spcBef>
                <a:spcPts val="0"/>
              </a:spcBef>
              <a:buClr>
                <a:schemeClr val="dk1"/>
              </a:buClr>
              <a:buSzPct val="25000"/>
            </a:pPr>
            <a:endParaRPr lang="en-US" sz="1200" dirty="0">
              <a:solidFill>
                <a:schemeClr val="dk1"/>
              </a:solidFill>
            </a:endParaRPr>
          </a:p>
          <a:p>
            <a:pPr marL="0" lvl="0" indent="0" algn="just">
              <a:spcBef>
                <a:spcPts val="0"/>
              </a:spcBef>
              <a:buClr>
                <a:schemeClr val="dk1"/>
              </a:buClr>
              <a:buSzPct val="25000"/>
            </a:pPr>
            <a:r>
              <a:rPr lang="en-US" sz="1200" dirty="0">
                <a:solidFill>
                  <a:schemeClr val="dk1"/>
                </a:solidFill>
              </a:rPr>
              <a:t>The next few pages describe the experiences of some of our past and present team members. We hope this will give you a </a:t>
            </a:r>
            <a:r>
              <a:rPr lang="en-US" sz="1200" dirty="0" err="1" smtClean="0">
                <a:solidFill>
                  <a:schemeClr val="dk1"/>
                </a:solidFill>
              </a:rPr>
              <a:t>flavour</a:t>
            </a:r>
            <a:r>
              <a:rPr lang="en-US" sz="1200" dirty="0" smtClean="0">
                <a:solidFill>
                  <a:schemeClr val="dk1"/>
                </a:solidFill>
              </a:rPr>
              <a:t> </a:t>
            </a:r>
            <a:r>
              <a:rPr lang="en-US" sz="1200" dirty="0">
                <a:solidFill>
                  <a:schemeClr val="dk1"/>
                </a:solidFill>
              </a:rPr>
              <a:t>of what the Implementation Unit does and what attracted them to the Unit.</a:t>
            </a:r>
          </a:p>
        </p:txBody>
      </p:sp>
      <p:pic>
        <p:nvPicPr>
          <p:cNvPr id="135" name="Shape 135" descr="IMGP3485.jpg"/>
          <p:cNvPicPr preferRelativeResize="0"/>
          <p:nvPr/>
        </p:nvPicPr>
        <p:blipFill rotWithShape="1">
          <a:blip r:embed="rId3" cstate="screen">
            <a:alphaModFix/>
            <a:extLst>
              <a:ext uri="{28A0092B-C50C-407E-A947-70E740481C1C}">
                <a14:useLocalDpi xmlns:a14="http://schemas.microsoft.com/office/drawing/2010/main"/>
              </a:ext>
            </a:extLst>
          </a:blip>
          <a:srcRect l="-442"/>
          <a:stretch/>
        </p:blipFill>
        <p:spPr>
          <a:xfrm>
            <a:off x="432000" y="3374410"/>
            <a:ext cx="1797017" cy="2502862"/>
          </a:xfrm>
          <a:prstGeom prst="rect">
            <a:avLst/>
          </a:prstGeom>
          <a:noFill/>
          <a:ln>
            <a:noFill/>
          </a:ln>
        </p:spPr>
      </p:pic>
      <p:pic>
        <p:nvPicPr>
          <p:cNvPr id="136" name="Shape 13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09074" y="3374410"/>
            <a:ext cx="1822707" cy="2502862"/>
          </a:xfrm>
          <a:prstGeom prst="rect">
            <a:avLst/>
          </a:prstGeom>
          <a:noFill/>
          <a:ln>
            <a:noFill/>
          </a:ln>
        </p:spPr>
      </p:pic>
      <p:pic>
        <p:nvPicPr>
          <p:cNvPr id="137" name="Shape 13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11838" y="3374411"/>
            <a:ext cx="1835796" cy="2502860"/>
          </a:xfrm>
          <a:prstGeom prst="rect">
            <a:avLst/>
          </a:prstGeom>
          <a:noFill/>
          <a:ln>
            <a:noFill/>
          </a:ln>
        </p:spPr>
      </p:pic>
      <p:pic>
        <p:nvPicPr>
          <p:cNvPr id="138" name="Shape 138"/>
          <p:cNvPicPr preferRelativeResize="0"/>
          <p:nvPr/>
        </p:nvPicPr>
        <p:blipFill rotWithShape="1">
          <a:blip r:embed="rId6" cstate="screen">
            <a:alphaModFix/>
            <a:extLst>
              <a:ext uri="{28A0092B-C50C-407E-A947-70E740481C1C}">
                <a14:useLocalDpi xmlns:a14="http://schemas.microsoft.com/office/drawing/2010/main"/>
              </a:ext>
            </a:extLst>
          </a:blip>
          <a:srcRect l="2824" t="1692" r="2308" b="2563"/>
          <a:stretch/>
        </p:blipFill>
        <p:spPr>
          <a:xfrm>
            <a:off x="7027691" y="3374411"/>
            <a:ext cx="1684309" cy="2502860"/>
          </a:xfrm>
          <a:prstGeom prst="rect">
            <a:avLst/>
          </a:prstGeom>
          <a:noFill/>
          <a:ln>
            <a:noFill/>
          </a:ln>
        </p:spPr>
      </p:pic>
      <p:sp>
        <p:nvSpPr>
          <p:cNvPr id="21" name="Shape 80"/>
          <p:cNvSpPr txBox="1"/>
          <p:nvPr/>
        </p:nvSpPr>
        <p:spPr>
          <a:xfrm>
            <a:off x="432000" y="1024791"/>
            <a:ext cx="8280000" cy="338136"/>
          </a:xfrm>
          <a:prstGeom prst="rect">
            <a:avLst/>
          </a:prstGeom>
          <a:noFill/>
          <a:ln>
            <a:noFill/>
          </a:ln>
        </p:spPr>
        <p:txBody>
          <a:bodyPr lIns="0" tIns="0" rIns="0" bIns="0" anchor="ctr" anchorCtr="0">
            <a:noAutofit/>
          </a:bodyPr>
          <a:lstStyle/>
          <a:p>
            <a:pPr lvl="0">
              <a:buClr>
                <a:srgbClr val="000090"/>
              </a:buClr>
              <a:buSzPct val="25000"/>
            </a:pPr>
            <a:r>
              <a:rPr lang="en-US" sz="1600" b="1" dirty="0">
                <a:solidFill>
                  <a:srgbClr val="004368"/>
                </a:solidFill>
              </a:rPr>
              <a:t>Our p</a:t>
            </a:r>
            <a:r>
              <a:rPr lang="en-US" sz="1600" b="1" dirty="0" smtClean="0">
                <a:solidFill>
                  <a:srgbClr val="004368"/>
                </a:solidFill>
              </a:rPr>
              <a:t>eople</a:t>
            </a:r>
            <a:endParaRPr lang="en-US" sz="1600" b="1" dirty="0">
              <a:solidFill>
                <a:srgbClr val="004368"/>
              </a:solidFill>
            </a:endParaRPr>
          </a:p>
        </p:txBody>
      </p:sp>
      <p:sp>
        <p:nvSpPr>
          <p:cNvPr id="23"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4"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5"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6"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7"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8"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r" rtl="0">
                <a:lnSpc>
                  <a:spcPct val="100000"/>
                </a:lnSpc>
                <a:spcBef>
                  <a:spcPts val="0"/>
                </a:spcBef>
                <a:spcAft>
                  <a:spcPts val="0"/>
                </a:spcAft>
                <a:buClr>
                  <a:schemeClr val="lt1"/>
                </a:buClr>
                <a:buSzPct val="25000"/>
                <a:buFont typeface="Arial"/>
                <a:buNone/>
              </a:pPr>
              <a:t>8</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451085" y="1215573"/>
            <a:ext cx="8241830" cy="4852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90"/>
              </a:buClr>
              <a:buSzPct val="25000"/>
              <a:buFont typeface="Arial"/>
              <a:buNone/>
            </a:pPr>
            <a:r>
              <a:rPr lang="en-US" sz="2400" b="1" i="0" u="none" strike="noStrike" cap="none" dirty="0">
                <a:solidFill>
                  <a:srgbClr val="004368"/>
                </a:solidFill>
                <a:latin typeface="Arial"/>
                <a:ea typeface="Arial"/>
                <a:cs typeface="Arial"/>
                <a:sym typeface="Arial"/>
              </a:rPr>
              <a:t>Fred, a former member of the IU</a:t>
            </a:r>
          </a:p>
        </p:txBody>
      </p:sp>
      <p:sp>
        <p:nvSpPr>
          <p:cNvPr id="22" name="Rectangular Callout 21"/>
          <p:cNvSpPr/>
          <p:nvPr/>
        </p:nvSpPr>
        <p:spPr>
          <a:xfrm>
            <a:off x="707259" y="2460700"/>
            <a:ext cx="4604400" cy="3441600"/>
          </a:xfrm>
          <a:prstGeom prst="wedgeRectCallout">
            <a:avLst>
              <a:gd name="adj1" fmla="val 62858"/>
              <a:gd name="adj2" fmla="val 7536"/>
            </a:avLst>
          </a:prstGeom>
          <a:solidFill>
            <a:schemeClr val="bg1">
              <a:lumMod val="95000"/>
            </a:schemeClr>
          </a:solidFill>
          <a:ln w="9525" cap="flat" cmpd="sng">
            <a:solidFill>
              <a:srgbClr val="004368"/>
            </a:solidFill>
            <a:prstDash val="solid"/>
            <a:round/>
            <a:headEnd type="none" w="med" len="med"/>
            <a:tailEnd type="none" w="med" len="med"/>
          </a:ln>
          <a:effectLst>
            <a:outerShdw blurRad="39999" dist="23000" dir="5400000" rotWithShape="0">
              <a:srgbClr val="000000">
                <a:alpha val="34901"/>
              </a:srgbClr>
            </a:outerShdw>
          </a:effectLst>
        </p:spPr>
        <p:txBody>
          <a:bodyPr lIns="180000" tIns="180000" rIns="180000" bIns="180000" anchor="ctr" anchorCtr="0">
            <a:noAutofit/>
          </a:bodyPr>
          <a:lstStyle/>
          <a:p>
            <a:pPr algn="just">
              <a:buClr>
                <a:srgbClr val="000000"/>
              </a:buClr>
              <a:buFont typeface="Arial"/>
            </a:pPr>
            <a:r>
              <a:rPr lang="en-US" sz="1200" dirty="0"/>
              <a:t>I work in the Ministerial Strategy Directorate at the Department for International Trade. I </a:t>
            </a:r>
            <a:r>
              <a:rPr lang="en-US" sz="1200" dirty="0" smtClean="0"/>
              <a:t>have just returned from an </a:t>
            </a:r>
            <a:r>
              <a:rPr lang="en-US" sz="1200" dirty="0"/>
              <a:t>assignment in New York supporting the Permanent Secretary but I previously focused on government policy for supporting UK firms to invest overseas.</a:t>
            </a:r>
          </a:p>
          <a:p>
            <a:pPr algn="just">
              <a:buClr>
                <a:srgbClr val="000000"/>
              </a:buClr>
              <a:buFont typeface="Arial"/>
            </a:pPr>
            <a:r>
              <a:rPr lang="en-US" sz="1200" dirty="0"/>
              <a:t> </a:t>
            </a:r>
          </a:p>
          <a:p>
            <a:pPr algn="just">
              <a:buClr>
                <a:srgbClr val="000000"/>
              </a:buClr>
              <a:buFont typeface="Arial"/>
            </a:pPr>
            <a:r>
              <a:rPr lang="en-US" sz="1200" dirty="0"/>
              <a:t>I worked as a Senior Adviser in the Implementation Unit, leading on growth and migration policy.</a:t>
            </a:r>
          </a:p>
          <a:p>
            <a:pPr algn="just">
              <a:buClr>
                <a:srgbClr val="000000"/>
              </a:buClr>
              <a:buFont typeface="Arial"/>
            </a:pPr>
            <a:r>
              <a:rPr lang="en-US" sz="1200" dirty="0"/>
              <a:t> </a:t>
            </a:r>
          </a:p>
          <a:p>
            <a:pPr algn="just">
              <a:buClr>
                <a:srgbClr val="000000"/>
              </a:buClr>
              <a:buFont typeface="Arial"/>
            </a:pPr>
            <a:r>
              <a:rPr lang="en-US" sz="1200" dirty="0"/>
              <a:t>I learnt an incredible amount while at the Implementation Unit, not only professionally – as an economist and member of the implementation profession – but on the inner workings of central government. It really is an unparalleled platform from which to work with ministers and the most senior civil servants</a:t>
            </a:r>
            <a:r>
              <a:rPr lang="en-US" sz="1200" dirty="0" smtClean="0"/>
              <a:t>.</a:t>
            </a:r>
            <a:endParaRPr lang="en-US" sz="1200" dirty="0"/>
          </a:p>
        </p:txBody>
      </p:sp>
      <p:pic>
        <p:nvPicPr>
          <p:cNvPr id="23" name="Shape 135" descr="IMGP3485.jpg"/>
          <p:cNvPicPr preferRelativeResize="0"/>
          <p:nvPr/>
        </p:nvPicPr>
        <p:blipFill rotWithShape="1">
          <a:blip r:embed="rId3" cstate="screen">
            <a:alphaModFix/>
            <a:extLst>
              <a:ext uri="{28A0092B-C50C-407E-A947-70E740481C1C}">
                <a14:useLocalDpi xmlns:a14="http://schemas.microsoft.com/office/drawing/2010/main"/>
              </a:ext>
            </a:extLst>
          </a:blip>
          <a:srcRect l="-442"/>
          <a:stretch/>
        </p:blipFill>
        <p:spPr>
          <a:xfrm>
            <a:off x="5947226" y="2269420"/>
            <a:ext cx="2745689" cy="3824160"/>
          </a:xfrm>
          <a:prstGeom prst="rect">
            <a:avLst/>
          </a:prstGeom>
          <a:noFill/>
          <a:ln>
            <a:noFill/>
          </a:ln>
        </p:spPr>
      </p:pic>
      <p:sp>
        <p:nvSpPr>
          <p:cNvPr id="24" name="Shape 67"/>
          <p:cNvSpPr txBox="1"/>
          <p:nvPr/>
        </p:nvSpPr>
        <p:spPr>
          <a:xfrm>
            <a:off x="0" y="340415"/>
            <a:ext cx="136842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ct val="25000"/>
              <a:buFont typeface="Arial"/>
              <a:defRPr sz="900" b="1">
                <a:solidFill>
                  <a:srgbClr val="FFFFFF"/>
                </a:solidFill>
              </a:defRPr>
            </a:lvl1pPr>
          </a:lstStyle>
          <a:p>
            <a:r>
              <a:rPr lang="en-US" dirty="0"/>
              <a:t>WELCOME</a:t>
            </a:r>
          </a:p>
        </p:txBody>
      </p:sp>
      <p:sp>
        <p:nvSpPr>
          <p:cNvPr id="25" name="Shape 68"/>
          <p:cNvSpPr txBox="1"/>
          <p:nvPr/>
        </p:nvSpPr>
        <p:spPr>
          <a:xfrm>
            <a:off x="1368425" y="340415"/>
            <a:ext cx="15981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chemeClr val="lt1"/>
              </a:buClr>
              <a:buSzPct val="25000"/>
              <a:buFont typeface="Arial"/>
              <a:defRPr sz="900" b="1">
                <a:solidFill>
                  <a:srgbClr val="FFFFFF"/>
                </a:solidFill>
              </a:defRPr>
            </a:lvl1pPr>
          </a:lstStyle>
          <a:p>
            <a:r>
              <a:rPr lang="en-US" dirty="0"/>
              <a:t>ABOUT THE IMPLEMENTATION UNIT</a:t>
            </a:r>
          </a:p>
        </p:txBody>
      </p:sp>
      <p:sp>
        <p:nvSpPr>
          <p:cNvPr id="26" name="Shape 70"/>
          <p:cNvSpPr txBox="1"/>
          <p:nvPr/>
        </p:nvSpPr>
        <p:spPr>
          <a:xfrm>
            <a:off x="2966559" y="340415"/>
            <a:ext cx="1438633" cy="404811"/>
          </a:xfrm>
          <a:prstGeom prst="rect">
            <a:avLst/>
          </a:prstGeom>
          <a:solidFill>
            <a:schemeClr val="bg1"/>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buClr>
                <a:srgbClr val="FFFFFF"/>
              </a:buClr>
              <a:buSzPct val="25000"/>
              <a:buFont typeface="Arial"/>
              <a:defRPr sz="900" b="1">
                <a:solidFill>
                  <a:srgbClr val="004368"/>
                </a:solidFill>
              </a:defRPr>
            </a:lvl1pPr>
          </a:lstStyle>
          <a:p>
            <a:r>
              <a:rPr lang="en-US" dirty="0"/>
              <a:t>OUR PEOPLE</a:t>
            </a:r>
          </a:p>
        </p:txBody>
      </p:sp>
      <p:sp>
        <p:nvSpPr>
          <p:cNvPr id="27" name="Shape 71"/>
          <p:cNvSpPr txBox="1"/>
          <p:nvPr/>
        </p:nvSpPr>
        <p:spPr>
          <a:xfrm>
            <a:off x="4405192" y="340415"/>
            <a:ext cx="1784735"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dirty="0">
                <a:solidFill>
                  <a:srgbClr val="FFFFFF"/>
                </a:solidFill>
                <a:latin typeface="Arial"/>
                <a:ea typeface="Arial"/>
                <a:cs typeface="Arial"/>
                <a:sym typeface="Arial"/>
              </a:rPr>
              <a:t>VACANCY DESCRIPTION &amp; RECRUITMENT PROCESS</a:t>
            </a:r>
          </a:p>
        </p:txBody>
      </p:sp>
      <p:sp>
        <p:nvSpPr>
          <p:cNvPr id="28" name="Shape 72"/>
          <p:cNvSpPr txBox="1"/>
          <p:nvPr/>
        </p:nvSpPr>
        <p:spPr>
          <a:xfrm>
            <a:off x="6199850" y="340415"/>
            <a:ext cx="1469551"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rgbClr val="FFFFFF"/>
                </a:solidFill>
                <a:latin typeface="Arial"/>
                <a:ea typeface="Arial"/>
                <a:cs typeface="Arial"/>
                <a:sym typeface="Arial"/>
              </a:rPr>
              <a:t>INDICATIVE TIMELINE</a:t>
            </a:r>
          </a:p>
        </p:txBody>
      </p:sp>
      <p:sp>
        <p:nvSpPr>
          <p:cNvPr id="29" name="Shape 73"/>
          <p:cNvSpPr txBox="1"/>
          <p:nvPr/>
        </p:nvSpPr>
        <p:spPr>
          <a:xfrm>
            <a:off x="7669400" y="340415"/>
            <a:ext cx="1474599" cy="404811"/>
          </a:xfrm>
          <a:prstGeom prst="rect">
            <a:avLst/>
          </a:prstGeom>
          <a:solidFill>
            <a:srgbClr val="004368"/>
          </a:solidFill>
          <a:ln w="9525" cap="flat" cmpd="sng">
            <a:solidFill>
              <a:srgbClr val="004368"/>
            </a:solidFill>
            <a:prstDash val="solid"/>
            <a:miter/>
            <a:headEnd type="none" w="med" len="med"/>
            <a:tailEnd type="none" w="med" len="med"/>
          </a:ln>
          <a:effectLst>
            <a:outerShdw blurRad="63500" dist="23000" dir="5400000">
              <a:srgbClr val="808080">
                <a:alpha val="34509"/>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900" b="1" i="0" u="none" strike="noStrike" cap="none">
                <a:solidFill>
                  <a:schemeClr val="lt1"/>
                </a:solidFill>
                <a:latin typeface="Arial"/>
                <a:ea typeface="Arial"/>
                <a:cs typeface="Arial"/>
                <a:sym typeface="Arial"/>
              </a:rPr>
              <a:t>TERMS, CONDITIONS &amp; BENEFITS</a:t>
            </a:r>
          </a:p>
        </p:txBody>
      </p:sp>
      <p:sp>
        <p:nvSpPr>
          <p:cNvPr id="3" name="Slide Number Placeholder 2"/>
          <p:cNvSpPr>
            <a:spLocks noGrp="1"/>
          </p:cNvSpPr>
          <p:nvPr>
            <p:ph type="sldNum" idx="12"/>
          </p:nvPr>
        </p:nvSpPr>
        <p:spPr>
          <a:noFill/>
        </p:spPr>
        <p:txBody>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1200" b="0" i="0" u="none" strike="noStrike" cap="none" smtClean="0">
                <a:solidFill>
                  <a:schemeClr val="tx1"/>
                </a:solidFill>
                <a:latin typeface="Arial"/>
                <a:ea typeface="Arial"/>
                <a:cs typeface="Arial"/>
                <a:sym typeface="Arial"/>
              </a:rPr>
              <a:pPr marL="0" marR="0" lvl="0" indent="0" algn="ctr" rtl="0">
                <a:lnSpc>
                  <a:spcPct val="100000"/>
                </a:lnSpc>
                <a:spcBef>
                  <a:spcPts val="0"/>
                </a:spcBef>
                <a:spcAft>
                  <a:spcPts val="0"/>
                </a:spcAft>
                <a:buClr>
                  <a:schemeClr val="lt1"/>
                </a:buClr>
                <a:buSzPct val="25000"/>
                <a:buFont typeface="Arial"/>
                <a:buNone/>
              </a:pPr>
              <a:t>9</a:t>
            </a:fld>
            <a:endParaRPr lang="en-US" sz="1200" b="0" i="0" u="none" strike="noStrike" cap="none" dirty="0">
              <a:solidFill>
                <a:schemeClr val="tx1"/>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abinet Office Theme">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Cabinet Office Theme">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Cabinet Office Theme">
      <a:dk1>
        <a:srgbClr val="000000"/>
      </a:dk1>
      <a:lt1>
        <a:srgbClr val="FFFFFF"/>
      </a:lt1>
      <a:dk2>
        <a:srgbClr val="005ABB"/>
      </a:dk2>
      <a:lt2>
        <a:srgbClr val="CCDEF1"/>
      </a:lt2>
      <a:accent1>
        <a:srgbClr val="5BB4E5"/>
      </a:accent1>
      <a:accent2>
        <a:srgbClr val="1A2791"/>
      </a:accent2>
      <a:accent3>
        <a:srgbClr val="78256F"/>
      </a:accent3>
      <a:accent4>
        <a:srgbClr val="ECAC00"/>
      </a:accent4>
      <a:accent5>
        <a:srgbClr val="899639"/>
      </a:accent5>
      <a:accent6>
        <a:srgbClr val="55BAB7"/>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8854</TotalTime>
  <Words>5017</Words>
  <Application>Microsoft Macintosh PowerPoint</Application>
  <PresentationFormat>On-screen Show (4:3)</PresentationFormat>
  <Paragraphs>462</Paragraphs>
  <Slides>25</Slides>
  <Notes>23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1_Office Theme</vt:lpstr>
      <vt:lpstr>5_Office Theme</vt:lpstr>
      <vt:lpstr>7_Office Theme</vt:lpstr>
      <vt:lpstr>Band A Senior Advisers &amp; Principal Analysts  Implementation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Band A Senior Advisers Implementation Unit  Candidate Pack</dc:title>
  <dc:creator>Simon Madden</dc:creator>
  <cp:lastModifiedBy>OFFICE</cp:lastModifiedBy>
  <cp:revision>80</cp:revision>
  <cp:lastPrinted>2018-01-22T13:00:18Z</cp:lastPrinted>
  <dcterms:modified xsi:type="dcterms:W3CDTF">2018-01-30T10:03:07Z</dcterms:modified>
</cp:coreProperties>
</file>